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sldIdLst>
    <p:sldId id="256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3" r:id="rId11"/>
    <p:sldId id="265" r:id="rId12"/>
    <p:sldId id="325" r:id="rId13"/>
    <p:sldId id="303" r:id="rId14"/>
    <p:sldId id="266" r:id="rId15"/>
    <p:sldId id="267" r:id="rId16"/>
    <p:sldId id="268" r:id="rId17"/>
    <p:sldId id="269" r:id="rId18"/>
    <p:sldId id="270" r:id="rId20"/>
    <p:sldId id="271" r:id="rId21"/>
    <p:sldId id="272" r:id="rId22"/>
    <p:sldId id="273" r:id="rId23"/>
    <p:sldId id="274" r:id="rId24"/>
    <p:sldId id="302" r:id="rId25"/>
    <p:sldId id="275" r:id="rId26"/>
    <p:sldId id="276" r:id="rId27"/>
    <p:sldId id="277" r:id="rId28"/>
    <p:sldId id="278" r:id="rId29"/>
    <p:sldId id="328" r:id="rId30"/>
    <p:sldId id="301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287" r:id="rId40"/>
    <p:sldId id="304" r:id="rId41"/>
    <p:sldId id="392" r:id="rId42"/>
    <p:sldId id="288" r:id="rId43"/>
    <p:sldId id="289" r:id="rId44"/>
    <p:sldId id="290" r:id="rId45"/>
    <p:sldId id="291" r:id="rId46"/>
    <p:sldId id="292" r:id="rId47"/>
    <p:sldId id="293" r:id="rId48"/>
    <p:sldId id="294" r:id="rId49"/>
    <p:sldId id="326" r:id="rId50"/>
    <p:sldId id="327" r:id="rId51"/>
    <p:sldId id="295" r:id="rId52"/>
    <p:sldId id="296" r:id="rId53"/>
    <p:sldId id="297" r:id="rId54"/>
    <p:sldId id="329" r:id="rId55"/>
    <p:sldId id="298" r:id="rId56"/>
    <p:sldId id="390" r:id="rId57"/>
    <p:sldId id="299" r:id="rId58"/>
    <p:sldId id="389" r:id="rId59"/>
    <p:sldId id="391" r:id="rId60"/>
    <p:sldId id="300" r:id="rId61"/>
    <p:sldId id="305" r:id="rId62"/>
    <p:sldId id="306" r:id="rId63"/>
    <p:sldId id="307" r:id="rId64"/>
    <p:sldId id="308" r:id="rId65"/>
    <p:sldId id="309" r:id="rId66"/>
    <p:sldId id="310" r:id="rId67"/>
    <p:sldId id="311" r:id="rId68"/>
    <p:sldId id="312" r:id="rId69"/>
    <p:sldId id="313" r:id="rId70"/>
    <p:sldId id="314" r:id="rId71"/>
    <p:sldId id="315" r:id="rId72"/>
    <p:sldId id="316" r:id="rId73"/>
    <p:sldId id="317" r:id="rId74"/>
    <p:sldId id="318" r:id="rId75"/>
    <p:sldId id="319" r:id="rId76"/>
    <p:sldId id="320" r:id="rId77"/>
    <p:sldId id="321" r:id="rId78"/>
    <p:sldId id="322" r:id="rId79"/>
    <p:sldId id="323" r:id="rId80"/>
    <p:sldId id="324" r:id="rId8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183C28B7-9C8E-42F0-8CD5-84DBC3A67E2C}">
          <p14:sldIdLst>
            <p14:sldId id="256"/>
            <p14:sldId id="257"/>
            <p14:sldId id="258"/>
            <p14:sldId id="259"/>
            <p14:sldId id="260"/>
            <p14:sldId id="262"/>
            <p14:sldId id="261"/>
            <p14:sldId id="264"/>
            <p14:sldId id="263"/>
            <p14:sldId id="265"/>
            <p14:sldId id="325"/>
            <p14:sldId id="303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302"/>
            <p14:sldId id="275"/>
            <p14:sldId id="276"/>
            <p14:sldId id="277"/>
            <p14:sldId id="278"/>
            <p14:sldId id="328"/>
            <p14:sldId id="301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304"/>
            <p14:sldId id="392"/>
            <p14:sldId id="289"/>
            <p14:sldId id="290"/>
            <p14:sldId id="291"/>
            <p14:sldId id="292"/>
            <p14:sldId id="293"/>
            <p14:sldId id="294"/>
            <p14:sldId id="326"/>
            <p14:sldId id="327"/>
            <p14:sldId id="295"/>
            <p14:sldId id="296"/>
            <p14:sldId id="297"/>
            <p14:sldId id="329"/>
            <p14:sldId id="298"/>
            <p14:sldId id="390"/>
            <p14:sldId id="299"/>
            <p14:sldId id="389"/>
            <p14:sldId id="300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91"/>
            <p14:sldId id="288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E7E7E"/>
    <a:srgbClr val="7D7D7D"/>
    <a:srgbClr val="0076BB"/>
    <a:srgbClr val="FF7043"/>
    <a:srgbClr val="AFAFAF"/>
    <a:srgbClr val="FF6839"/>
    <a:srgbClr val="1983C0"/>
    <a:srgbClr val="FEFEFE"/>
    <a:srgbClr val="9C9C9C"/>
    <a:srgbClr val="ADAD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450" autoAdjust="0"/>
    <p:restoredTop sz="94660"/>
  </p:normalViewPr>
  <p:slideViewPr>
    <p:cSldViewPr snapToGrid="0">
      <p:cViewPr varScale="1">
        <p:scale>
          <a:sx n="41" d="100"/>
          <a:sy n="41" d="100"/>
        </p:scale>
        <p:origin x="66" y="9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4" Type="http://schemas.openxmlformats.org/officeDocument/2006/relationships/tableStyles" Target="tableStyles.xml"/><Relationship Id="rId83" Type="http://schemas.openxmlformats.org/officeDocument/2006/relationships/viewProps" Target="viewProps.xml"/><Relationship Id="rId82" Type="http://schemas.openxmlformats.org/officeDocument/2006/relationships/presProps" Target="presProps.xml"/><Relationship Id="rId81" Type="http://schemas.openxmlformats.org/officeDocument/2006/relationships/slide" Target="slides/slide78.xml"/><Relationship Id="rId80" Type="http://schemas.openxmlformats.org/officeDocument/2006/relationships/slide" Target="slides/slide77.xml"/><Relationship Id="rId8" Type="http://schemas.openxmlformats.org/officeDocument/2006/relationships/slide" Target="slides/slide6.xml"/><Relationship Id="rId79" Type="http://schemas.openxmlformats.org/officeDocument/2006/relationships/slide" Target="slides/slide76.xml"/><Relationship Id="rId78" Type="http://schemas.openxmlformats.org/officeDocument/2006/relationships/slide" Target="slides/slide75.xml"/><Relationship Id="rId77" Type="http://schemas.openxmlformats.org/officeDocument/2006/relationships/slide" Target="slides/slide74.xml"/><Relationship Id="rId76" Type="http://schemas.openxmlformats.org/officeDocument/2006/relationships/slide" Target="slides/slide73.xml"/><Relationship Id="rId75" Type="http://schemas.openxmlformats.org/officeDocument/2006/relationships/slide" Target="slides/slide72.xml"/><Relationship Id="rId74" Type="http://schemas.openxmlformats.org/officeDocument/2006/relationships/slide" Target="slides/slide71.xml"/><Relationship Id="rId73" Type="http://schemas.openxmlformats.org/officeDocument/2006/relationships/slide" Target="slides/slide70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notesMaster" Target="notesMasters/notesMaster1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6C1FC6-CF5E-4CF4-9BD1-56E7383811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5C26849-72E3-45E7-BD61-9326B518BB2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53D74-F050-4B1E-9721-5A7B5DFC1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E353D74-F050-4B1E-9721-5A7B5DFC1B08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87FF16-1DBB-4FFC-8B0B-ED38E1B391C1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B66712-6E66-4E2D-AC29-4492529565A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4.png"/><Relationship Id="rId1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4.png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1" Type="http://schemas.openxmlformats.org/officeDocument/2006/relationships/image" Target="../media/image31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40.png"/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1.png"/><Relationship Id="rId8" Type="http://schemas.openxmlformats.org/officeDocument/2006/relationships/image" Target="../media/image50.png"/><Relationship Id="rId7" Type="http://schemas.openxmlformats.org/officeDocument/2006/relationships/image" Target="../media/image49.png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2" Type="http://schemas.openxmlformats.org/officeDocument/2006/relationships/slideLayout" Target="../slideLayouts/slideLayout2.xml"/><Relationship Id="rId11" Type="http://schemas.openxmlformats.org/officeDocument/2006/relationships/image" Target="../media/image53.png"/><Relationship Id="rId10" Type="http://schemas.openxmlformats.org/officeDocument/2006/relationships/image" Target="../media/image52.png"/><Relationship Id="rId1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3.png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67.png"/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image" Target="../media/image38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image" Target="../media/image70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2.png"/><Relationship Id="rId2" Type="http://schemas.openxmlformats.org/officeDocument/2006/relationships/image" Target="../media/image38.png"/><Relationship Id="rId1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1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2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image" Target="../media/image83.png"/><Relationship Id="rId8" Type="http://schemas.openxmlformats.org/officeDocument/2006/relationships/image" Target="../media/image82.png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7" Type="http://schemas.openxmlformats.org/officeDocument/2006/relationships/slideLayout" Target="../slideLayouts/slideLayout2.xml"/><Relationship Id="rId16" Type="http://schemas.openxmlformats.org/officeDocument/2006/relationships/image" Target="../media/image90.png"/><Relationship Id="rId15" Type="http://schemas.openxmlformats.org/officeDocument/2006/relationships/image" Target="../media/image89.png"/><Relationship Id="rId14" Type="http://schemas.openxmlformats.org/officeDocument/2006/relationships/image" Target="../media/image88.png"/><Relationship Id="rId13" Type="http://schemas.openxmlformats.org/officeDocument/2006/relationships/image" Target="../media/image87.png"/><Relationship Id="rId12" Type="http://schemas.openxmlformats.org/officeDocument/2006/relationships/image" Target="../media/image86.png"/><Relationship Id="rId11" Type="http://schemas.openxmlformats.org/officeDocument/2006/relationships/image" Target="../media/image85.png"/><Relationship Id="rId10" Type="http://schemas.openxmlformats.org/officeDocument/2006/relationships/image" Target="../media/image84.png"/><Relationship Id="rId1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3.jpeg"/><Relationship Id="rId2" Type="http://schemas.openxmlformats.org/officeDocument/2006/relationships/image" Target="../media/image92.jpeg"/><Relationship Id="rId1" Type="http://schemas.openxmlformats.org/officeDocument/2006/relationships/image" Target="../media/image91.jpeg"/></Relationships>
</file>

<file path=ppt/slides/_rels/slide4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101.jpeg"/><Relationship Id="rId4" Type="http://schemas.openxmlformats.org/officeDocument/2006/relationships/image" Target="../media/image100.jpeg"/><Relationship Id="rId3" Type="http://schemas.openxmlformats.org/officeDocument/2006/relationships/image" Target="../media/image99.jpeg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4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jpe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07.png"/><Relationship Id="rId6" Type="http://schemas.openxmlformats.org/officeDocument/2006/relationships/image" Target="../media/image106.png"/><Relationship Id="rId5" Type="http://schemas.openxmlformats.org/officeDocument/2006/relationships/image" Target="../media/image105.png"/><Relationship Id="rId4" Type="http://schemas.openxmlformats.org/officeDocument/2006/relationships/image" Target="../media/image104.png"/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image" Target="../media/image109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5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7" Type="http://schemas.openxmlformats.org/officeDocument/2006/relationships/image" Target="../media/image116.png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Relationship Id="rId3" Type="http://schemas.openxmlformats.org/officeDocument/2006/relationships/image" Target="../media/image111.jpeg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5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0.png"/><Relationship Id="rId3" Type="http://schemas.openxmlformats.org/officeDocument/2006/relationships/image" Target="../media/image119.png"/><Relationship Id="rId2" Type="http://schemas.openxmlformats.org/officeDocument/2006/relationships/image" Target="../media/image118.png"/><Relationship Id="rId1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6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4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5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7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0.png"/><Relationship Id="rId1" Type="http://schemas.openxmlformats.org/officeDocument/2006/relationships/image" Target="../media/image129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1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4.png"/><Relationship Id="rId1" Type="http://schemas.openxmlformats.org/officeDocument/2006/relationships/image" Target="../media/image133.pn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5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6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7.png"/></Relationships>
</file>

<file path=ppt/slides/_rels/slide7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45.png"/><Relationship Id="rId7" Type="http://schemas.openxmlformats.org/officeDocument/2006/relationships/image" Target="../media/image144.png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47.png"/><Relationship Id="rId1" Type="http://schemas.openxmlformats.org/officeDocument/2006/relationships/image" Target="../media/image146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8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6.png"/></Relationships>
</file>

<file path=ppt/slides/_rels/slide7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2.xml"/><Relationship Id="rId6" Type="http://schemas.openxmlformats.org/officeDocument/2006/relationships/image" Target="../media/image154.png"/><Relationship Id="rId5" Type="http://schemas.openxmlformats.org/officeDocument/2006/relationships/image" Target="../media/image153.png"/><Relationship Id="rId4" Type="http://schemas.openxmlformats.org/officeDocument/2006/relationships/image" Target="../media/image152.png"/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6.png"/><Relationship Id="rId1" Type="http://schemas.openxmlformats.org/officeDocument/2006/relationships/image" Target="../media/image155.png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8.jpe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43294" y="805011"/>
            <a:ext cx="5304762" cy="42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768" y="1178918"/>
            <a:ext cx="1479358" cy="160888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7048056" y="1383196"/>
            <a:ext cx="5032147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dirty="0"/>
              <a:t>人体步态识别是指利用运动学、</a:t>
            </a:r>
            <a:endParaRPr lang="en-US" altLang="zh-CN" dirty="0"/>
          </a:p>
          <a:p>
            <a:r>
              <a:rPr lang="zh-CN" altLang="zh-CN" dirty="0"/>
              <a:t>信号处理、模式识别等理论去分</a:t>
            </a:r>
            <a:endParaRPr lang="en-US" altLang="zh-CN" dirty="0"/>
          </a:p>
          <a:p>
            <a:r>
              <a:rPr lang="zh-CN" altLang="zh-CN" dirty="0"/>
              <a:t>析处理传感器设备获得人体运动</a:t>
            </a:r>
            <a:endParaRPr lang="en-US" altLang="zh-CN" dirty="0"/>
          </a:p>
          <a:p>
            <a:r>
              <a:rPr lang="zh-CN" altLang="zh-CN" dirty="0"/>
              <a:t>学力学和生理学等步态信号的技术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基于改进隐马尔科夫模型的人体步态自适应识别</a:t>
            </a:r>
            <a:endParaRPr lang="zh-CN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129" y="833513"/>
            <a:ext cx="2035171" cy="1548543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820" y="3209588"/>
            <a:ext cx="2013085" cy="1519025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3718406" y="373673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</a:t>
            </a:r>
            <a:endParaRPr lang="zh-CN" altLang="en-US" dirty="0"/>
          </a:p>
        </p:txBody>
      </p:sp>
      <p:sp>
        <p:nvSpPr>
          <p:cNvPr id="59" name="文本框 58"/>
          <p:cNvSpPr txBox="1"/>
          <p:nvPr/>
        </p:nvSpPr>
        <p:spPr>
          <a:xfrm>
            <a:off x="5893166" y="77166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</a:t>
            </a:r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6507629" y="4968599"/>
            <a:ext cx="13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Heatmap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6841444" y="2639377"/>
            <a:ext cx="9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PAFs</a:t>
            </a:r>
            <a:endParaRPr lang="zh-CN" altLang="en-US" dirty="0"/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350557" y="2525153"/>
            <a:ext cx="785286" cy="8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5206511" y="3644108"/>
            <a:ext cx="668783" cy="83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直接连接符 82"/>
          <p:cNvCxnSpPr/>
          <p:nvPr/>
        </p:nvCxnSpPr>
        <p:spPr>
          <a:xfrm>
            <a:off x="7910769" y="3421930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直接连接符 83"/>
          <p:cNvCxnSpPr/>
          <p:nvPr/>
        </p:nvCxnSpPr>
        <p:spPr>
          <a:xfrm>
            <a:off x="5914914" y="4977330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>
            <a:off x="5914914" y="3409837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V="1">
            <a:off x="5923707" y="3425277"/>
            <a:ext cx="1987062" cy="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H="1">
            <a:off x="7910769" y="4738648"/>
            <a:ext cx="117402" cy="24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6041109" y="4733021"/>
            <a:ext cx="1987062" cy="87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直接连接符 95"/>
          <p:cNvCxnSpPr/>
          <p:nvPr/>
        </p:nvCxnSpPr>
        <p:spPr>
          <a:xfrm flipH="1">
            <a:off x="5920801" y="4733305"/>
            <a:ext cx="117402" cy="24937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>
            <a:off x="8028171" y="3193358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>
            <a:off x="6038203" y="3193358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 flipH="1">
            <a:off x="7916434" y="3182671"/>
            <a:ext cx="117402" cy="24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H="1">
            <a:off x="5920801" y="3193369"/>
            <a:ext cx="117402" cy="2493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直接连接符 102"/>
          <p:cNvCxnSpPr/>
          <p:nvPr/>
        </p:nvCxnSpPr>
        <p:spPr>
          <a:xfrm>
            <a:off x="6038203" y="3193357"/>
            <a:ext cx="0" cy="15650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8212751" y="2364600"/>
            <a:ext cx="175555" cy="32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216896" y="2683299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401244" y="2367636"/>
            <a:ext cx="1987062" cy="87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6194398" y="2372032"/>
            <a:ext cx="175555" cy="3211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6194398" y="1135072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194398" y="1135072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190253" y="1128106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388306" y="807001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8190253" y="817052"/>
            <a:ext cx="175555" cy="32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6194398" y="808623"/>
            <a:ext cx="175555" cy="321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6385416" y="817052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385416" y="817052"/>
            <a:ext cx="0" cy="15650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矩形 120"/>
          <p:cNvSpPr/>
          <p:nvPr/>
        </p:nvSpPr>
        <p:spPr>
          <a:xfrm>
            <a:off x="6045298" y="4680869"/>
            <a:ext cx="1990289" cy="4571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6416" y="1626577"/>
            <a:ext cx="2939869" cy="2154117"/>
            <a:chOff x="2516416" y="1626577"/>
            <a:chExt cx="2939869" cy="2154117"/>
          </a:xfrm>
        </p:grpSpPr>
        <p:pic>
          <p:nvPicPr>
            <p:cNvPr id="77" name="图片 7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154579" y="1637504"/>
              <a:ext cx="2035171" cy="1548543"/>
            </a:xfrm>
            <a:prstGeom prst="rect">
              <a:avLst/>
            </a:prstGeom>
          </p:spPr>
        </p:pic>
        <p:cxnSp>
          <p:nvCxnSpPr>
            <p:cNvPr id="6" name="直接连接符 5"/>
            <p:cNvCxnSpPr/>
            <p:nvPr/>
          </p:nvCxnSpPr>
          <p:spPr>
            <a:xfrm>
              <a:off x="3182815" y="1626577"/>
              <a:ext cx="1995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/>
          </p:nvCxnSpPr>
          <p:spPr>
            <a:xfrm flipH="1">
              <a:off x="2892669" y="1626577"/>
              <a:ext cx="290147" cy="5802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13"/>
            <p:cNvCxnSpPr/>
            <p:nvPr/>
          </p:nvCxnSpPr>
          <p:spPr>
            <a:xfrm flipV="1">
              <a:off x="2901462" y="2198077"/>
              <a:ext cx="1987062" cy="8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 flipH="1">
              <a:off x="4888524" y="1626577"/>
              <a:ext cx="290146" cy="58029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直接连接符 18"/>
            <p:cNvCxnSpPr/>
            <p:nvPr/>
          </p:nvCxnSpPr>
          <p:spPr>
            <a:xfrm>
              <a:off x="2892669" y="2198077"/>
              <a:ext cx="0" cy="156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4888524" y="2206870"/>
              <a:ext cx="0" cy="156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直接连接符 20"/>
            <p:cNvCxnSpPr/>
            <p:nvPr/>
          </p:nvCxnSpPr>
          <p:spPr>
            <a:xfrm>
              <a:off x="3182815" y="1626577"/>
              <a:ext cx="0" cy="15650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178670" y="1626577"/>
              <a:ext cx="0" cy="156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直接连接符 23"/>
            <p:cNvCxnSpPr/>
            <p:nvPr/>
          </p:nvCxnSpPr>
          <p:spPr>
            <a:xfrm>
              <a:off x="3182815" y="3191608"/>
              <a:ext cx="199585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直接连接符 24"/>
            <p:cNvCxnSpPr/>
            <p:nvPr/>
          </p:nvCxnSpPr>
          <p:spPr>
            <a:xfrm>
              <a:off x="2892669" y="3771901"/>
              <a:ext cx="199585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901462" y="3191608"/>
              <a:ext cx="281354" cy="58908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 flipH="1">
              <a:off x="4888524" y="3191608"/>
              <a:ext cx="294542" cy="5890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3018690" y="3528649"/>
              <a:ext cx="199585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/>
            <p:nvPr/>
          </p:nvCxnSpPr>
          <p:spPr>
            <a:xfrm>
              <a:off x="5014545" y="1963618"/>
              <a:ext cx="0" cy="156503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3018690" y="1963619"/>
              <a:ext cx="0" cy="15650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接连接符 39"/>
            <p:cNvCxnSpPr/>
            <p:nvPr/>
          </p:nvCxnSpPr>
          <p:spPr>
            <a:xfrm flipV="1">
              <a:off x="3036275" y="1922589"/>
              <a:ext cx="1987062" cy="879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3050927" y="1926985"/>
              <a:ext cx="0" cy="1565031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3046534" y="3496410"/>
              <a:ext cx="1995855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643490" y="1732922"/>
              <a:ext cx="68518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57</a:t>
              </a:r>
              <a:endParaRPr lang="zh-CN" altLang="en-US" dirty="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2516416" y="2725647"/>
              <a:ext cx="34657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/>
                <a:t>H</a:t>
              </a:r>
              <a:endParaRPr lang="zh-CN" altLang="en-US" dirty="0"/>
            </a:p>
          </p:txBody>
        </p:sp>
        <p:sp>
          <p:nvSpPr>
            <p:cNvPr id="58" name="矩形 57"/>
            <p:cNvSpPr/>
            <p:nvPr/>
          </p:nvSpPr>
          <p:spPr>
            <a:xfrm>
              <a:off x="3012826" y="3496563"/>
              <a:ext cx="1990289" cy="45719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1" name="直接箭头连接符 60"/>
            <p:cNvCxnSpPr/>
            <p:nvPr/>
          </p:nvCxnSpPr>
          <p:spPr>
            <a:xfrm flipH="1">
              <a:off x="5042389" y="3541838"/>
              <a:ext cx="136281" cy="2388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4888524" y="3771458"/>
              <a:ext cx="389837" cy="92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029937" y="3520866"/>
              <a:ext cx="3142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/>
            <p:nvPr/>
          </p:nvCxnSpPr>
          <p:spPr>
            <a:xfrm flipV="1">
              <a:off x="5167295" y="3199852"/>
              <a:ext cx="288990" cy="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直接箭头连接符 71"/>
            <p:cNvCxnSpPr/>
            <p:nvPr/>
          </p:nvCxnSpPr>
          <p:spPr>
            <a:xfrm flipH="1">
              <a:off x="5206511" y="3198318"/>
              <a:ext cx="143700" cy="2834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连接符 90"/>
            <p:cNvCxnSpPr>
              <a:stCxn id="58" idx="3"/>
            </p:cNvCxnSpPr>
            <p:nvPr/>
          </p:nvCxnSpPr>
          <p:spPr>
            <a:xfrm flipH="1">
              <a:off x="4885713" y="3519423"/>
              <a:ext cx="117402" cy="2493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连接符 104"/>
            <p:cNvCxnSpPr>
              <a:endCxn id="58" idx="3"/>
            </p:cNvCxnSpPr>
            <p:nvPr/>
          </p:nvCxnSpPr>
          <p:spPr>
            <a:xfrm flipH="1">
              <a:off x="5003115" y="3198318"/>
              <a:ext cx="175555" cy="32110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030549" y="1949987"/>
              <a:ext cx="1983002" cy="1556741"/>
            </a:xfrm>
            <a:prstGeom prst="rect">
              <a:avLst/>
            </a:prstGeom>
          </p:spPr>
        </p:pic>
        <p:pic>
          <p:nvPicPr>
            <p:cNvPr id="3" name="图片 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89989" y="2238091"/>
              <a:ext cx="1998313" cy="1542603"/>
            </a:xfrm>
            <a:prstGeom prst="rect">
              <a:avLst/>
            </a:prstGeom>
          </p:spPr>
        </p:pic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8927" y="1152802"/>
            <a:ext cx="2022398" cy="1528034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2234" y="3442886"/>
            <a:ext cx="1998313" cy="1542603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5589239" y="3099670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19</a:t>
            </a:r>
            <a:endParaRPr lang="zh-CN" altLang="en-US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129" y="833513"/>
            <a:ext cx="2035171" cy="1548543"/>
          </a:xfrm>
          <a:prstGeom prst="rect">
            <a:avLst/>
          </a:prstGeom>
        </p:spPr>
      </p:pic>
      <p:sp>
        <p:nvSpPr>
          <p:cNvPr id="59" name="文本框 58"/>
          <p:cNvSpPr txBox="1"/>
          <p:nvPr/>
        </p:nvSpPr>
        <p:spPr>
          <a:xfrm>
            <a:off x="5893166" y="77166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</a:t>
            </a:r>
            <a:endParaRPr lang="zh-CN" altLang="en-US" dirty="0"/>
          </a:p>
        </p:txBody>
      </p:sp>
      <p:sp>
        <p:nvSpPr>
          <p:cNvPr id="74" name="文本框 73"/>
          <p:cNvSpPr txBox="1"/>
          <p:nvPr/>
        </p:nvSpPr>
        <p:spPr>
          <a:xfrm>
            <a:off x="6841444" y="2639377"/>
            <a:ext cx="9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PAFs</a:t>
            </a:r>
            <a:endParaRPr lang="zh-CN" altLang="en-US" dirty="0"/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350557" y="2525153"/>
            <a:ext cx="785286" cy="8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连接符 105"/>
          <p:cNvCxnSpPr/>
          <p:nvPr/>
        </p:nvCxnSpPr>
        <p:spPr>
          <a:xfrm flipH="1">
            <a:off x="8212751" y="2364600"/>
            <a:ext cx="175555" cy="32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6216896" y="2683299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401244" y="2367636"/>
            <a:ext cx="1987062" cy="87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6194398" y="2372032"/>
            <a:ext cx="175555" cy="3211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6194398" y="1135072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194398" y="1135072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190253" y="1128106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388306" y="807001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直接连接符 113"/>
          <p:cNvCxnSpPr/>
          <p:nvPr/>
        </p:nvCxnSpPr>
        <p:spPr>
          <a:xfrm flipH="1">
            <a:off x="8190253" y="817052"/>
            <a:ext cx="175555" cy="32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直接连接符 114"/>
          <p:cNvCxnSpPr/>
          <p:nvPr/>
        </p:nvCxnSpPr>
        <p:spPr>
          <a:xfrm flipH="1">
            <a:off x="6194398" y="808623"/>
            <a:ext cx="175555" cy="32110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直接连接符 115"/>
          <p:cNvCxnSpPr/>
          <p:nvPr/>
        </p:nvCxnSpPr>
        <p:spPr>
          <a:xfrm>
            <a:off x="6385416" y="817052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385416" y="817052"/>
            <a:ext cx="0" cy="15650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8927" y="1152802"/>
            <a:ext cx="2022398" cy="1528034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直接连接符 80"/>
          <p:cNvCxnSpPr/>
          <p:nvPr/>
        </p:nvCxnSpPr>
        <p:spPr>
          <a:xfrm flipH="1">
            <a:off x="6315891" y="2523223"/>
            <a:ext cx="1975671" cy="7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7" name="图片 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86354" y="1677940"/>
            <a:ext cx="2035171" cy="154854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354129" y="771669"/>
            <a:ext cx="2035171" cy="1610387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64675" y="3067270"/>
            <a:ext cx="2013085" cy="1633634"/>
          </a:xfrm>
          <a:prstGeom prst="rect">
            <a:avLst/>
          </a:prstGeom>
        </p:spPr>
      </p:pic>
      <p:cxnSp>
        <p:nvCxnSpPr>
          <p:cNvPr id="20" name="直接连接符 19"/>
          <p:cNvCxnSpPr/>
          <p:nvPr/>
        </p:nvCxnSpPr>
        <p:spPr>
          <a:xfrm>
            <a:off x="4888524" y="2206870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3182815" y="3191608"/>
            <a:ext cx="1995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 flipH="1">
            <a:off x="4888524" y="3191608"/>
            <a:ext cx="294542" cy="5890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018690" y="3528649"/>
            <a:ext cx="1995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3018690" y="1963619"/>
            <a:ext cx="0" cy="15650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 flipV="1">
            <a:off x="3036275" y="1922589"/>
            <a:ext cx="1987062" cy="879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3050927" y="1926985"/>
            <a:ext cx="0" cy="156503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046534" y="3496410"/>
            <a:ext cx="1995855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2675760" y="1620684"/>
            <a:ext cx="6851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57</a:t>
            </a:r>
            <a:endParaRPr lang="zh-CN" altLang="en-US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718406" y="3736735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w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2585691" y="2725647"/>
            <a:ext cx="3465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3012826" y="3496563"/>
            <a:ext cx="1990289" cy="45719"/>
          </a:xfrm>
          <a:prstGeom prst="rect">
            <a:avLst/>
          </a:prstGeom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文本框 58"/>
          <p:cNvSpPr txBox="1"/>
          <p:nvPr/>
        </p:nvSpPr>
        <p:spPr>
          <a:xfrm>
            <a:off x="5893166" y="77166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38</a:t>
            </a:r>
            <a:endParaRPr lang="zh-CN" altLang="en-US" dirty="0"/>
          </a:p>
        </p:txBody>
      </p:sp>
      <p:cxnSp>
        <p:nvCxnSpPr>
          <p:cNvPr id="61" name="直接箭头连接符 60"/>
          <p:cNvCxnSpPr/>
          <p:nvPr/>
        </p:nvCxnSpPr>
        <p:spPr>
          <a:xfrm flipH="1">
            <a:off x="5042389" y="3541838"/>
            <a:ext cx="136281" cy="2388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>
            <a:off x="4888524" y="3771458"/>
            <a:ext cx="389837" cy="923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5029937" y="3520866"/>
            <a:ext cx="31420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直接连接符 66"/>
          <p:cNvCxnSpPr/>
          <p:nvPr/>
        </p:nvCxnSpPr>
        <p:spPr>
          <a:xfrm flipV="1">
            <a:off x="5167295" y="3199852"/>
            <a:ext cx="28899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/>
          <p:nvPr/>
        </p:nvCxnSpPr>
        <p:spPr>
          <a:xfrm flipH="1">
            <a:off x="5206511" y="3198318"/>
            <a:ext cx="143700" cy="28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文本框 72"/>
          <p:cNvSpPr txBox="1"/>
          <p:nvPr/>
        </p:nvSpPr>
        <p:spPr>
          <a:xfrm>
            <a:off x="6507629" y="4968599"/>
            <a:ext cx="1390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Heatmap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6756848" y="2673324"/>
            <a:ext cx="919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PAFs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76" name="直接箭头连接符 75"/>
          <p:cNvCxnSpPr/>
          <p:nvPr/>
        </p:nvCxnSpPr>
        <p:spPr>
          <a:xfrm flipV="1">
            <a:off x="5350557" y="2525153"/>
            <a:ext cx="785286" cy="8337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>
            <a:off x="5206511" y="3644108"/>
            <a:ext cx="668783" cy="8312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直接连接符 104"/>
          <p:cNvCxnSpPr>
            <a:endCxn id="58" idx="3"/>
          </p:cNvCxnSpPr>
          <p:nvPr/>
        </p:nvCxnSpPr>
        <p:spPr>
          <a:xfrm flipH="1">
            <a:off x="5003115" y="3198318"/>
            <a:ext cx="175555" cy="321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" name="直接连接符 107"/>
          <p:cNvCxnSpPr/>
          <p:nvPr/>
        </p:nvCxnSpPr>
        <p:spPr>
          <a:xfrm flipV="1">
            <a:off x="6401244" y="2367636"/>
            <a:ext cx="1987062" cy="8793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H="1">
            <a:off x="6194398" y="2372032"/>
            <a:ext cx="175555" cy="321105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连接符 109"/>
          <p:cNvCxnSpPr/>
          <p:nvPr/>
        </p:nvCxnSpPr>
        <p:spPr>
          <a:xfrm>
            <a:off x="6194398" y="1135072"/>
            <a:ext cx="199585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1" name="直接连接符 110"/>
          <p:cNvCxnSpPr/>
          <p:nvPr/>
        </p:nvCxnSpPr>
        <p:spPr>
          <a:xfrm>
            <a:off x="6194398" y="1135072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直接连接符 111"/>
          <p:cNvCxnSpPr/>
          <p:nvPr/>
        </p:nvCxnSpPr>
        <p:spPr>
          <a:xfrm>
            <a:off x="8190253" y="1128106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连接符 112"/>
          <p:cNvCxnSpPr/>
          <p:nvPr/>
        </p:nvCxnSpPr>
        <p:spPr>
          <a:xfrm>
            <a:off x="8388306" y="807001"/>
            <a:ext cx="0" cy="156503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直接连接符 116"/>
          <p:cNvCxnSpPr/>
          <p:nvPr/>
        </p:nvCxnSpPr>
        <p:spPr>
          <a:xfrm>
            <a:off x="6282175" y="942789"/>
            <a:ext cx="0" cy="1565031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259" y="1897320"/>
            <a:ext cx="1983002" cy="165097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1242" y="2124979"/>
            <a:ext cx="1933214" cy="165097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295" y="1109410"/>
            <a:ext cx="2022398" cy="1628267"/>
          </a:xfrm>
          <a:prstGeom prst="rect">
            <a:avLst/>
          </a:prstGeom>
        </p:spPr>
      </p:pic>
      <p:pic>
        <p:nvPicPr>
          <p:cNvPr id="75" name="图片 7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7265" y="3303698"/>
            <a:ext cx="1974910" cy="1729501"/>
          </a:xfrm>
          <a:prstGeom prst="rect">
            <a:avLst/>
          </a:prstGeom>
        </p:spPr>
      </p:pic>
      <p:sp>
        <p:nvSpPr>
          <p:cNvPr id="88" name="文本框 87"/>
          <p:cNvSpPr txBox="1"/>
          <p:nvPr/>
        </p:nvSpPr>
        <p:spPr>
          <a:xfrm>
            <a:off x="5647176" y="295689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19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9" name="直接连接符 68"/>
          <p:cNvCxnSpPr/>
          <p:nvPr/>
        </p:nvCxnSpPr>
        <p:spPr>
          <a:xfrm flipH="1">
            <a:off x="6261829" y="956335"/>
            <a:ext cx="1975671" cy="778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连接符 78"/>
          <p:cNvCxnSpPr/>
          <p:nvPr/>
        </p:nvCxnSpPr>
        <p:spPr>
          <a:xfrm flipH="1" flipV="1">
            <a:off x="8270141" y="911044"/>
            <a:ext cx="11079" cy="1636722"/>
          </a:xfrm>
          <a:prstGeom prst="line">
            <a:avLst/>
          </a:prstGeom>
          <a:ln w="190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204109" y="774306"/>
            <a:ext cx="151556" cy="34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 flipH="1">
            <a:off x="6194397" y="785854"/>
            <a:ext cx="151556" cy="34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H="1">
            <a:off x="8189259" y="2381829"/>
            <a:ext cx="151556" cy="34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H="1">
            <a:off x="7926204" y="4647013"/>
            <a:ext cx="151556" cy="34691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H="1">
            <a:off x="7856360" y="3073841"/>
            <a:ext cx="170907" cy="24421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92"/>
          <p:cNvCxnSpPr/>
          <p:nvPr/>
        </p:nvCxnSpPr>
        <p:spPr>
          <a:xfrm flipH="1">
            <a:off x="5956102" y="3094979"/>
            <a:ext cx="108073" cy="20871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45"/>
          <p:cNvCxnSpPr/>
          <p:nvPr/>
        </p:nvCxnSpPr>
        <p:spPr>
          <a:xfrm flipV="1">
            <a:off x="4888524" y="1677940"/>
            <a:ext cx="290146" cy="44703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连接符 100"/>
          <p:cNvCxnSpPr/>
          <p:nvPr/>
        </p:nvCxnSpPr>
        <p:spPr>
          <a:xfrm flipV="1">
            <a:off x="2948498" y="1701192"/>
            <a:ext cx="234317" cy="41015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4858930" y="3189092"/>
            <a:ext cx="309287" cy="59900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830292" y="2684201"/>
            <a:ext cx="1285102" cy="8279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人体行走矢量图</a:t>
            </a:r>
            <a:endParaRPr lang="zh-CN" altLang="en-US" dirty="0"/>
          </a:p>
        </p:txBody>
      </p:sp>
      <p:cxnSp>
        <p:nvCxnSpPr>
          <p:cNvPr id="7" name="直接箭头连接符 6"/>
          <p:cNvCxnSpPr>
            <a:stCxn id="5" idx="3"/>
          </p:cNvCxnSpPr>
          <p:nvPr/>
        </p:nvCxnSpPr>
        <p:spPr>
          <a:xfrm>
            <a:off x="2115394" y="3098153"/>
            <a:ext cx="5436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1188638" y="3641849"/>
            <a:ext cx="8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10" name="矩形: 圆角 9"/>
          <p:cNvSpPr/>
          <p:nvPr/>
        </p:nvSpPr>
        <p:spPr>
          <a:xfrm>
            <a:off x="2774056" y="2076759"/>
            <a:ext cx="3452448" cy="2232660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组合 17"/>
          <p:cNvGrpSpPr/>
          <p:nvPr/>
        </p:nvGrpSpPr>
        <p:grpSpPr>
          <a:xfrm>
            <a:off x="3099020" y="2446481"/>
            <a:ext cx="1373929" cy="1235407"/>
            <a:chOff x="7743567" y="2193593"/>
            <a:chExt cx="1371601" cy="1213738"/>
          </a:xfrm>
        </p:grpSpPr>
        <p:sp>
          <p:nvSpPr>
            <p:cNvPr id="15" name="矩形 14"/>
            <p:cNvSpPr/>
            <p:nvPr/>
          </p:nvSpPr>
          <p:spPr>
            <a:xfrm>
              <a:off x="7743567" y="2193593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矩形 12"/>
            <p:cNvSpPr/>
            <p:nvPr/>
          </p:nvSpPr>
          <p:spPr>
            <a:xfrm>
              <a:off x="7858897" y="2323070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/>
            <p:cNvSpPr/>
            <p:nvPr/>
          </p:nvSpPr>
          <p:spPr>
            <a:xfrm>
              <a:off x="7974227" y="247135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矩形 16"/>
            <p:cNvSpPr/>
            <p:nvPr/>
          </p:nvSpPr>
          <p:spPr>
            <a:xfrm>
              <a:off x="8089557" y="260414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104938" y="2666334"/>
            <a:ext cx="777956" cy="771491"/>
            <a:chOff x="7743567" y="2193593"/>
            <a:chExt cx="1371601" cy="1213738"/>
          </a:xfrm>
        </p:grpSpPr>
        <p:sp>
          <p:nvSpPr>
            <p:cNvPr id="20" name="矩形 19"/>
            <p:cNvSpPr/>
            <p:nvPr/>
          </p:nvSpPr>
          <p:spPr>
            <a:xfrm>
              <a:off x="7743567" y="2193593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矩形 20"/>
            <p:cNvSpPr/>
            <p:nvPr/>
          </p:nvSpPr>
          <p:spPr>
            <a:xfrm>
              <a:off x="7858897" y="2323070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1"/>
            <p:cNvSpPr/>
            <p:nvPr/>
          </p:nvSpPr>
          <p:spPr>
            <a:xfrm>
              <a:off x="7974227" y="247135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/>
            <p:cNvSpPr/>
            <p:nvPr/>
          </p:nvSpPr>
          <p:spPr>
            <a:xfrm>
              <a:off x="8089557" y="260414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25" name="直接箭头连接符 24"/>
          <p:cNvCxnSpPr/>
          <p:nvPr/>
        </p:nvCxnSpPr>
        <p:spPr>
          <a:xfrm>
            <a:off x="2339527" y="3098153"/>
            <a:ext cx="6080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/>
          <p:cNvGrpSpPr/>
          <p:nvPr/>
        </p:nvGrpSpPr>
        <p:grpSpPr>
          <a:xfrm>
            <a:off x="6611030" y="2855245"/>
            <a:ext cx="486621" cy="510533"/>
            <a:chOff x="7743567" y="2193593"/>
            <a:chExt cx="1371601" cy="1213738"/>
          </a:xfrm>
        </p:grpSpPr>
        <p:sp>
          <p:nvSpPr>
            <p:cNvPr id="27" name="矩形 26"/>
            <p:cNvSpPr/>
            <p:nvPr/>
          </p:nvSpPr>
          <p:spPr>
            <a:xfrm>
              <a:off x="7743567" y="2193593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矩形 27"/>
            <p:cNvSpPr/>
            <p:nvPr/>
          </p:nvSpPr>
          <p:spPr>
            <a:xfrm>
              <a:off x="7858897" y="2323070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矩形 28"/>
            <p:cNvSpPr/>
            <p:nvPr/>
          </p:nvSpPr>
          <p:spPr>
            <a:xfrm>
              <a:off x="7974227" y="247135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089557" y="2604142"/>
              <a:ext cx="1025611" cy="80318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3" name="直接箭头连接符 32"/>
          <p:cNvCxnSpPr/>
          <p:nvPr/>
        </p:nvCxnSpPr>
        <p:spPr>
          <a:xfrm>
            <a:off x="4472949" y="3074901"/>
            <a:ext cx="6080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5909398" y="3072045"/>
            <a:ext cx="608052" cy="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622325" y="3873074"/>
            <a:ext cx="1858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残差学习模块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185261" y="2120283"/>
            <a:ext cx="1285102" cy="827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人体行走矢量图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534626" y="3802969"/>
            <a:ext cx="8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31" name="矩形: 圆角 30"/>
          <p:cNvSpPr/>
          <p:nvPr/>
        </p:nvSpPr>
        <p:spPr>
          <a:xfrm>
            <a:off x="3011285" y="2067339"/>
            <a:ext cx="5218315" cy="1857290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835612" y="2168919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特征学习网络</a:t>
            </a:r>
            <a:endParaRPr lang="zh-CN" altLang="en-US" dirty="0"/>
          </a:p>
        </p:txBody>
      </p:sp>
      <p:sp>
        <p:nvSpPr>
          <p:cNvPr id="6" name="箭头: 右 5"/>
          <p:cNvSpPr/>
          <p:nvPr/>
        </p:nvSpPr>
        <p:spPr>
          <a:xfrm>
            <a:off x="2603423" y="2928992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矩形: 圆角 31"/>
          <p:cNvSpPr/>
          <p:nvPr/>
        </p:nvSpPr>
        <p:spPr>
          <a:xfrm>
            <a:off x="3154876" y="2690673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残差学习模块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4967317" y="2706504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LSTM</a:t>
            </a:r>
            <a:r>
              <a:rPr lang="zh-CN" altLang="en-US" dirty="0">
                <a:solidFill>
                  <a:schemeClr val="tx1"/>
                </a:solidFill>
              </a:rPr>
              <a:t>网络模块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768227" y="2706504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全连接网络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箭头: 右 38"/>
          <p:cNvSpPr/>
          <p:nvPr/>
        </p:nvSpPr>
        <p:spPr>
          <a:xfrm>
            <a:off x="4540061" y="2775285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箭头: 右 39"/>
          <p:cNvSpPr/>
          <p:nvPr/>
        </p:nvSpPr>
        <p:spPr>
          <a:xfrm>
            <a:off x="6346267" y="2775285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箭头: 右 41"/>
          <p:cNvSpPr/>
          <p:nvPr/>
        </p:nvSpPr>
        <p:spPr>
          <a:xfrm rot="10800000">
            <a:off x="4520455" y="3283936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4" name="箭头: 右 43"/>
          <p:cNvSpPr/>
          <p:nvPr/>
        </p:nvSpPr>
        <p:spPr>
          <a:xfrm>
            <a:off x="8322910" y="2773141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5" name="矩形: 圆角 44"/>
          <p:cNvSpPr/>
          <p:nvPr/>
        </p:nvSpPr>
        <p:spPr>
          <a:xfrm>
            <a:off x="8716729" y="2622927"/>
            <a:ext cx="967871" cy="44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预测值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6" name="箭头: 右 45"/>
          <p:cNvSpPr/>
          <p:nvPr/>
        </p:nvSpPr>
        <p:spPr>
          <a:xfrm rot="10800000">
            <a:off x="6351130" y="3277434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7" name="箭头: 右 46"/>
          <p:cNvSpPr/>
          <p:nvPr/>
        </p:nvSpPr>
        <p:spPr>
          <a:xfrm rot="10800000">
            <a:off x="8328311" y="3374034"/>
            <a:ext cx="1528018" cy="193202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8" name="箭头: 右 47"/>
          <p:cNvSpPr/>
          <p:nvPr/>
        </p:nvSpPr>
        <p:spPr>
          <a:xfrm rot="5400000">
            <a:off x="9019421" y="3150621"/>
            <a:ext cx="354853" cy="18585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9" name="矩形: 圆角 48"/>
          <p:cNvSpPr/>
          <p:nvPr/>
        </p:nvSpPr>
        <p:spPr>
          <a:xfrm>
            <a:off x="10065384" y="3173411"/>
            <a:ext cx="967871" cy="48441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真实值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11" name="直接连接符 10"/>
          <p:cNvCxnSpPr/>
          <p:nvPr/>
        </p:nvCxnSpPr>
        <p:spPr>
          <a:xfrm flipV="1">
            <a:off x="410817" y="4182939"/>
            <a:ext cx="10622438" cy="15702"/>
          </a:xfrm>
          <a:prstGeom prst="line">
            <a:avLst/>
          </a:prstGeom>
          <a:ln w="31750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422573" y="382145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训练阶段</a:t>
            </a:r>
            <a:endParaRPr lang="zh-CN" altLang="en-US" dirty="0"/>
          </a:p>
        </p:txBody>
      </p:sp>
      <p:sp>
        <p:nvSpPr>
          <p:cNvPr id="50" name="文本框 49"/>
          <p:cNvSpPr txBox="1"/>
          <p:nvPr/>
        </p:nvSpPr>
        <p:spPr>
          <a:xfrm>
            <a:off x="410817" y="421342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测试阶段</a:t>
            </a:r>
            <a:endParaRPr lang="zh-CN" altLang="en-US" dirty="0"/>
          </a:p>
        </p:txBody>
      </p:sp>
      <p:sp>
        <p:nvSpPr>
          <p:cNvPr id="51" name="矩形: 圆角 50"/>
          <p:cNvSpPr/>
          <p:nvPr/>
        </p:nvSpPr>
        <p:spPr>
          <a:xfrm>
            <a:off x="1211033" y="4742265"/>
            <a:ext cx="1285102" cy="827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人体行走矢量图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1534626" y="5603452"/>
            <a:ext cx="8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53" name="矩形: 圆角 52"/>
          <p:cNvSpPr/>
          <p:nvPr/>
        </p:nvSpPr>
        <p:spPr>
          <a:xfrm>
            <a:off x="3011285" y="4518856"/>
            <a:ext cx="5218315" cy="1453928"/>
          </a:xfrm>
          <a:prstGeom prst="roundRect">
            <a:avLst/>
          </a:prstGeom>
          <a:solidFill>
            <a:schemeClr val="bg1"/>
          </a:solidFill>
          <a:ln w="3175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5" name="箭头: 右 54"/>
          <p:cNvSpPr/>
          <p:nvPr/>
        </p:nvSpPr>
        <p:spPr>
          <a:xfrm>
            <a:off x="2603423" y="4977147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6" name="矩形: 圆角 55"/>
          <p:cNvSpPr/>
          <p:nvPr/>
        </p:nvSpPr>
        <p:spPr>
          <a:xfrm>
            <a:off x="3154876" y="4738828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残差学习模块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7" name="矩形: 圆角 56"/>
          <p:cNvSpPr/>
          <p:nvPr/>
        </p:nvSpPr>
        <p:spPr>
          <a:xfrm>
            <a:off x="4967317" y="4754659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LSTM</a:t>
            </a:r>
            <a:r>
              <a:rPr lang="zh-CN" altLang="en-US" dirty="0">
                <a:solidFill>
                  <a:schemeClr val="tx1"/>
                </a:solidFill>
              </a:rPr>
              <a:t>网络模块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8" name="矩形: 圆角 57"/>
          <p:cNvSpPr/>
          <p:nvPr/>
        </p:nvSpPr>
        <p:spPr>
          <a:xfrm>
            <a:off x="6768227" y="4754659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全连接网络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59" name="箭头: 右 58"/>
          <p:cNvSpPr/>
          <p:nvPr/>
        </p:nvSpPr>
        <p:spPr>
          <a:xfrm>
            <a:off x="4540061" y="5007583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0" name="箭头: 右 59"/>
          <p:cNvSpPr/>
          <p:nvPr/>
        </p:nvSpPr>
        <p:spPr>
          <a:xfrm>
            <a:off x="6358253" y="4998720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2" name="箭头: 右 61"/>
          <p:cNvSpPr/>
          <p:nvPr/>
        </p:nvSpPr>
        <p:spPr>
          <a:xfrm>
            <a:off x="8282608" y="5044139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63" name="矩形: 圆角 62"/>
          <p:cNvSpPr/>
          <p:nvPr/>
        </p:nvSpPr>
        <p:spPr>
          <a:xfrm>
            <a:off x="8756938" y="4934620"/>
            <a:ext cx="1308445" cy="4431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识别结果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9130586" y="5422190"/>
            <a:ext cx="8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输出</a:t>
            </a:r>
            <a:endParaRPr lang="zh-CN" altLang="en-US" dirty="0"/>
          </a:p>
        </p:txBody>
      </p:sp>
      <p:sp>
        <p:nvSpPr>
          <p:cNvPr id="69" name="箭头: 右 68"/>
          <p:cNvSpPr/>
          <p:nvPr/>
        </p:nvSpPr>
        <p:spPr>
          <a:xfrm rot="5400000">
            <a:off x="5432440" y="4058383"/>
            <a:ext cx="354854" cy="193201"/>
          </a:xfrm>
          <a:prstGeom prst="rightArrow">
            <a:avLst/>
          </a:prstGeom>
          <a:solidFill>
            <a:srgbClr val="0076BB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5759476" y="4161663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网络模型</a:t>
            </a:r>
            <a:endParaRPr lang="zh-CN" altLang="en-US" dirty="0"/>
          </a:p>
        </p:txBody>
      </p:sp>
      <p:sp>
        <p:nvSpPr>
          <p:cNvPr id="70" name="箭头: 右 69"/>
          <p:cNvSpPr/>
          <p:nvPr/>
        </p:nvSpPr>
        <p:spPr>
          <a:xfrm>
            <a:off x="7109928" y="6316098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464782" y="6223310"/>
            <a:ext cx="152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正向传播</a:t>
            </a:r>
            <a:endParaRPr lang="zh-CN" altLang="en-US" dirty="0"/>
          </a:p>
        </p:txBody>
      </p:sp>
      <p:sp>
        <p:nvSpPr>
          <p:cNvPr id="72" name="箭头: 右 71"/>
          <p:cNvSpPr/>
          <p:nvPr/>
        </p:nvSpPr>
        <p:spPr>
          <a:xfrm rot="10800000">
            <a:off x="8819275" y="6309914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73" name="文本框 72"/>
          <p:cNvSpPr txBox="1"/>
          <p:nvPr/>
        </p:nvSpPr>
        <p:spPr>
          <a:xfrm>
            <a:off x="9190194" y="6223310"/>
            <a:ext cx="152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</a:t>
            </a:r>
            <a:endParaRPr lang="zh-CN" altLang="en-US" dirty="0"/>
          </a:p>
        </p:txBody>
      </p:sp>
      <p:sp>
        <p:nvSpPr>
          <p:cNvPr id="41" name="矩形: 圆角 40"/>
          <p:cNvSpPr/>
          <p:nvPr/>
        </p:nvSpPr>
        <p:spPr>
          <a:xfrm>
            <a:off x="1185261" y="2952861"/>
            <a:ext cx="1285102" cy="827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矢量图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标签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: 圆角 4"/>
          <p:cNvSpPr/>
          <p:nvPr/>
        </p:nvSpPr>
        <p:spPr>
          <a:xfrm>
            <a:off x="1050079" y="2773141"/>
            <a:ext cx="1285102" cy="827903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人体行走矢量图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373672" y="3555297"/>
            <a:ext cx="8031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输入</a:t>
            </a:r>
            <a:endParaRPr lang="zh-CN" altLang="en-US" dirty="0"/>
          </a:p>
        </p:txBody>
      </p:sp>
      <p:sp>
        <p:nvSpPr>
          <p:cNvPr id="31" name="矩形: 圆角 30"/>
          <p:cNvSpPr/>
          <p:nvPr/>
        </p:nvSpPr>
        <p:spPr>
          <a:xfrm>
            <a:off x="2912113" y="2158597"/>
            <a:ext cx="5251226" cy="1907627"/>
          </a:xfrm>
          <a:prstGeom prst="roundRect">
            <a:avLst/>
          </a:prstGeom>
          <a:solidFill>
            <a:schemeClr val="bg1"/>
          </a:solidFill>
          <a:ln w="349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776607" y="2213494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特征学习网络</a:t>
            </a:r>
            <a:endParaRPr lang="zh-CN" altLang="en-US" dirty="0"/>
          </a:p>
        </p:txBody>
      </p:sp>
      <p:sp>
        <p:nvSpPr>
          <p:cNvPr id="6" name="箭头: 右 5"/>
          <p:cNvSpPr/>
          <p:nvPr/>
        </p:nvSpPr>
        <p:spPr>
          <a:xfrm>
            <a:off x="2495477" y="3008023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2" name="矩形: 圆角 31"/>
          <p:cNvSpPr/>
          <p:nvPr/>
        </p:nvSpPr>
        <p:spPr>
          <a:xfrm>
            <a:off x="3154876" y="2690673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残差学习模块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4967317" y="2706504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LSTM</a:t>
            </a:r>
            <a:r>
              <a:rPr lang="zh-CN" altLang="en-US" dirty="0">
                <a:solidFill>
                  <a:schemeClr val="tx1"/>
                </a:solidFill>
              </a:rPr>
              <a:t>网络模块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768227" y="2706504"/>
            <a:ext cx="1285102" cy="9103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全连接网络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9" name="箭头: 右 38"/>
          <p:cNvSpPr/>
          <p:nvPr/>
        </p:nvSpPr>
        <p:spPr>
          <a:xfrm>
            <a:off x="4540061" y="2775285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0" name="箭头: 右 39"/>
          <p:cNvSpPr/>
          <p:nvPr/>
        </p:nvSpPr>
        <p:spPr>
          <a:xfrm>
            <a:off x="6346267" y="2775285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2" name="箭头: 右 41"/>
          <p:cNvSpPr/>
          <p:nvPr/>
        </p:nvSpPr>
        <p:spPr>
          <a:xfrm rot="10800000">
            <a:off x="4520455" y="3283936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46" name="箭头: 右 45"/>
          <p:cNvSpPr/>
          <p:nvPr/>
        </p:nvSpPr>
        <p:spPr>
          <a:xfrm rot="10800000">
            <a:off x="6351130" y="3277434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0" name="箭头: 右 19"/>
          <p:cNvSpPr/>
          <p:nvPr/>
        </p:nvSpPr>
        <p:spPr>
          <a:xfrm>
            <a:off x="4976328" y="4406368"/>
            <a:ext cx="354854" cy="193201"/>
          </a:xfrm>
          <a:prstGeom prst="rightArrow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5331182" y="4313580"/>
            <a:ext cx="152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正向传播</a:t>
            </a:r>
            <a:endParaRPr lang="zh-CN" altLang="en-US" dirty="0"/>
          </a:p>
        </p:txBody>
      </p:sp>
      <p:sp>
        <p:nvSpPr>
          <p:cNvPr id="22" name="箭头: 右 21"/>
          <p:cNvSpPr/>
          <p:nvPr/>
        </p:nvSpPr>
        <p:spPr>
          <a:xfrm rot="10800000">
            <a:off x="6685675" y="4400184"/>
            <a:ext cx="354854" cy="193201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7056594" y="4313580"/>
            <a:ext cx="15296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反向传播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3951" y="165030"/>
            <a:ext cx="11595652" cy="6559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9855" y="213500"/>
            <a:ext cx="2829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数据预处理：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715616" y="747812"/>
            <a:ext cx="1669773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获取视频路径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81477" y="797975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路径显示区</a:t>
            </a:r>
            <a:r>
              <a:rPr lang="en-US" altLang="zh-CN" dirty="0">
                <a:solidFill>
                  <a:schemeClr val="tx1"/>
                </a:solidFill>
              </a:rPr>
              <a:t>0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33457" y="3909290"/>
            <a:ext cx="11595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715617" y="1402891"/>
            <a:ext cx="1669772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提取周期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4900" y="1472701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周期显示区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3280" y="556018"/>
            <a:ext cx="3826566" cy="2557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视频显示区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2327" y="2777413"/>
            <a:ext cx="1648237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生成数据</a:t>
            </a:r>
            <a:endParaRPr lang="en-US" altLang="zh-CN" dirty="0"/>
          </a:p>
        </p:txBody>
      </p:sp>
      <p:sp>
        <p:nvSpPr>
          <p:cNvPr id="15" name="矩形: 圆角 14"/>
          <p:cNvSpPr/>
          <p:nvPr/>
        </p:nvSpPr>
        <p:spPr>
          <a:xfrm>
            <a:off x="737152" y="2115340"/>
            <a:ext cx="1727748" cy="5243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获取文件路径</a:t>
            </a:r>
            <a:r>
              <a:rPr lang="en-US" altLang="zh-CN" dirty="0"/>
              <a:t>1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481477" y="2165499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路径显示区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36770" y="750657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人数填写区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25699" y="270078"/>
            <a:ext cx="128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训练：</a:t>
            </a:r>
            <a:endParaRPr lang="en-US" altLang="zh-CN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8464827" y="797975"/>
            <a:ext cx="81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人数：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464827" y="1315403"/>
            <a:ext cx="12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次数：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246702" y="1322822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次数填写区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64827" y="1889445"/>
            <a:ext cx="12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学习率：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515064" y="1834708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dirty="0">
                <a:solidFill>
                  <a:schemeClr val="tx1"/>
                </a:solidFill>
              </a:rPr>
              <a:t>学习率填写区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587412" y="2398656"/>
            <a:ext cx="762003" cy="596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开始</a:t>
            </a:r>
            <a:endParaRPr lang="en-US" altLang="zh-CN" dirty="0"/>
          </a:p>
          <a:p>
            <a:pPr algn="ctr"/>
            <a:r>
              <a:rPr lang="zh-CN" altLang="en-US" dirty="0"/>
              <a:t>训练</a:t>
            </a:r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9515064" y="2421302"/>
            <a:ext cx="1669774" cy="933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训练结果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实时显示区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4117" y="4017778"/>
            <a:ext cx="168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识别模块：</a:t>
            </a:r>
            <a:endParaRPr lang="zh-CN" altLang="en-US" sz="2400" b="1" dirty="0"/>
          </a:p>
        </p:txBody>
      </p:sp>
      <p:sp>
        <p:nvSpPr>
          <p:cNvPr id="31" name="矩形: 圆角 30"/>
          <p:cNvSpPr/>
          <p:nvPr/>
        </p:nvSpPr>
        <p:spPr>
          <a:xfrm>
            <a:off x="1647423" y="4729608"/>
            <a:ext cx="1176117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读取视频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182717" y="4096400"/>
            <a:ext cx="3826566" cy="2557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视频显示区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46534" y="5439071"/>
            <a:ext cx="197789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路径显示区</a:t>
            </a:r>
            <a:r>
              <a:rPr lang="en-US" altLang="zh-CN" dirty="0">
                <a:solidFill>
                  <a:schemeClr val="tx1"/>
                </a:solidFill>
              </a:rPr>
              <a:t>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08339" y="6107343"/>
            <a:ext cx="2304217" cy="5384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识别结果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08338" y="4161571"/>
            <a:ext cx="2304217" cy="177627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读取的视频中的某一帧照片显示区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91805" y="3340147"/>
            <a:ext cx="1749283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获取文件路径</a:t>
            </a:r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2512943" y="3334239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路径显示区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2503014" y="2785087"/>
            <a:ext cx="1648237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数据转换</a:t>
            </a:r>
            <a:endParaRPr lang="en-US" altLang="zh-CN" dirty="0"/>
          </a:p>
        </p:txBody>
      </p:sp>
      <p:sp>
        <p:nvSpPr>
          <p:cNvPr id="41" name="矩形 40"/>
          <p:cNvSpPr/>
          <p:nvPr/>
        </p:nvSpPr>
        <p:spPr>
          <a:xfrm>
            <a:off x="4308302" y="3337273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完成显示区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43951" y="165030"/>
            <a:ext cx="11595652" cy="655903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569855" y="213500"/>
            <a:ext cx="2829337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数据预处理：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6" name="矩形: 圆角 5"/>
          <p:cNvSpPr/>
          <p:nvPr/>
        </p:nvSpPr>
        <p:spPr>
          <a:xfrm>
            <a:off x="715616" y="747812"/>
            <a:ext cx="1669773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获取视频路径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2481477" y="797975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D:\video\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33457" y="3909290"/>
            <a:ext cx="115956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: 圆角 10"/>
          <p:cNvSpPr/>
          <p:nvPr/>
        </p:nvSpPr>
        <p:spPr>
          <a:xfrm>
            <a:off x="715617" y="1402891"/>
            <a:ext cx="1669772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提取周期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2464900" y="1472701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8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363280" y="556018"/>
            <a:ext cx="3826566" cy="2557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视频显示区</a:t>
            </a:r>
            <a:r>
              <a:rPr lang="en-US" altLang="zh-CN" dirty="0">
                <a:solidFill>
                  <a:schemeClr val="tx1"/>
                </a:solidFill>
              </a:rPr>
              <a:t>1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4" name="矩形: 圆角 13"/>
          <p:cNvSpPr/>
          <p:nvPr/>
        </p:nvSpPr>
        <p:spPr>
          <a:xfrm>
            <a:off x="742327" y="2777413"/>
            <a:ext cx="1648237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生成数据</a:t>
            </a:r>
            <a:endParaRPr lang="en-US" altLang="zh-CN" dirty="0"/>
          </a:p>
        </p:txBody>
      </p:sp>
      <p:sp>
        <p:nvSpPr>
          <p:cNvPr id="15" name="矩形: 圆角 14"/>
          <p:cNvSpPr/>
          <p:nvPr/>
        </p:nvSpPr>
        <p:spPr>
          <a:xfrm>
            <a:off x="737152" y="2115340"/>
            <a:ext cx="1727748" cy="52438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/>
              <a:t>获取文件路径</a:t>
            </a:r>
            <a:r>
              <a:rPr lang="en-US" altLang="zh-CN" dirty="0"/>
              <a:t>1</a:t>
            </a:r>
            <a:endParaRPr lang="en-US" altLang="zh-CN" dirty="0"/>
          </a:p>
          <a:p>
            <a:pPr algn="ctr"/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2481477" y="2165499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D:\ folder1\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9236770" y="750657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325699" y="270078"/>
            <a:ext cx="128212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训练：</a:t>
            </a:r>
            <a:endParaRPr lang="en-US" altLang="zh-CN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8464827" y="797975"/>
            <a:ext cx="818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人数：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8464827" y="1315403"/>
            <a:ext cx="12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次数：</a:t>
            </a:r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>
            <a:off x="9246702" y="1322822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20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8464827" y="1889445"/>
            <a:ext cx="1262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学习率：</a:t>
            </a:r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>
            <a:off x="9515064" y="1834708"/>
            <a:ext cx="1669774" cy="424069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dirty="0">
                <a:solidFill>
                  <a:schemeClr val="tx1"/>
                </a:solidFill>
              </a:rPr>
              <a:t>0.00004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8587412" y="2398656"/>
            <a:ext cx="762003" cy="5960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开始</a:t>
            </a:r>
            <a:endParaRPr lang="en-US" altLang="zh-CN" dirty="0"/>
          </a:p>
          <a:p>
            <a:pPr algn="ctr"/>
            <a:r>
              <a:rPr lang="zh-CN" altLang="en-US" dirty="0"/>
              <a:t>训练</a:t>
            </a:r>
            <a:endParaRPr lang="en-US" altLang="zh-CN" dirty="0"/>
          </a:p>
        </p:txBody>
      </p:sp>
      <p:sp>
        <p:nvSpPr>
          <p:cNvPr id="28" name="矩形 27"/>
          <p:cNvSpPr/>
          <p:nvPr/>
        </p:nvSpPr>
        <p:spPr>
          <a:xfrm>
            <a:off x="9515064" y="2421302"/>
            <a:ext cx="1669774" cy="9331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 sz="1050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554117" y="4017778"/>
            <a:ext cx="16813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识别模块：</a:t>
            </a:r>
            <a:endParaRPr lang="zh-CN" altLang="en-US" sz="2400" b="1" dirty="0"/>
          </a:p>
        </p:txBody>
      </p:sp>
      <p:sp>
        <p:nvSpPr>
          <p:cNvPr id="31" name="矩形: 圆角 30"/>
          <p:cNvSpPr/>
          <p:nvPr/>
        </p:nvSpPr>
        <p:spPr>
          <a:xfrm>
            <a:off x="1647423" y="4729608"/>
            <a:ext cx="1176117" cy="5243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读取视频</a:t>
            </a:r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>
            <a:off x="4182717" y="4096400"/>
            <a:ext cx="3826566" cy="25573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视频显示区</a:t>
            </a:r>
            <a:r>
              <a:rPr lang="en-US" altLang="zh-CN" dirty="0">
                <a:solidFill>
                  <a:schemeClr val="tx1"/>
                </a:solidFill>
              </a:rPr>
              <a:t>2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1246534" y="5439071"/>
            <a:ext cx="197789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D:\video\1.mp4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8708338" y="5590350"/>
            <a:ext cx="2021179" cy="99757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>
                <a:solidFill>
                  <a:schemeClr val="tx1"/>
                </a:solidFill>
              </a:rPr>
              <a:t>牛逼学院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小</a:t>
            </a:r>
            <a:r>
              <a:rPr lang="en-US" altLang="zh-CN" dirty="0">
                <a:solidFill>
                  <a:schemeClr val="tx1"/>
                </a:solidFill>
              </a:rPr>
              <a:t>6</a:t>
            </a:r>
            <a:r>
              <a:rPr lang="zh-CN" altLang="en-US" dirty="0">
                <a:solidFill>
                  <a:schemeClr val="tx1"/>
                </a:solidFill>
              </a:rPr>
              <a:t>同学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</a:rPr>
              <a:t>21612850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8708338" y="4161571"/>
            <a:ext cx="2021181" cy="13295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读取的视频中的某一帧照片显示区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91805" y="3340147"/>
            <a:ext cx="1749283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获取文件路径</a:t>
            </a:r>
            <a:r>
              <a:rPr lang="en-US" altLang="zh-CN" dirty="0"/>
              <a:t>2</a:t>
            </a:r>
            <a:endParaRPr lang="en-US" altLang="zh-CN" dirty="0"/>
          </a:p>
        </p:txBody>
      </p:sp>
      <p:sp>
        <p:nvSpPr>
          <p:cNvPr id="39" name="矩形 38"/>
          <p:cNvSpPr/>
          <p:nvPr/>
        </p:nvSpPr>
        <p:spPr>
          <a:xfrm>
            <a:off x="2512943" y="3334239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D:\ folder2\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2503014" y="2785087"/>
            <a:ext cx="1648237" cy="42406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/>
              <a:t>数据转换</a:t>
            </a:r>
            <a:endParaRPr lang="en-US" altLang="zh-CN" dirty="0"/>
          </a:p>
        </p:txBody>
      </p:sp>
      <p:sp>
        <p:nvSpPr>
          <p:cNvPr id="41" name="矩形 40"/>
          <p:cNvSpPr/>
          <p:nvPr/>
        </p:nvSpPr>
        <p:spPr>
          <a:xfrm>
            <a:off x="4308302" y="3337273"/>
            <a:ext cx="1669774" cy="42406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预处理完成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11006565" y="2430425"/>
            <a:ext cx="5990" cy="88493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矩形 9"/>
          <p:cNvSpPr/>
          <p:nvPr/>
        </p:nvSpPr>
        <p:spPr>
          <a:xfrm>
            <a:off x="11006565" y="2740082"/>
            <a:ext cx="172283" cy="3561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9540733" y="2480628"/>
            <a:ext cx="20601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0.234</a:t>
            </a:r>
            <a:r>
              <a:rPr lang="zh-CN" altLang="en-US" sz="1000" dirty="0"/>
              <a:t>，</a:t>
            </a:r>
            <a:r>
              <a:rPr lang="en-US" altLang="zh-CN" sz="1000" dirty="0"/>
              <a:t>3.45,  1.23,  3.45</a:t>
            </a:r>
            <a:endParaRPr lang="zh-CN" altLang="en-US" sz="1000" dirty="0"/>
          </a:p>
          <a:p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9540733" y="2678262"/>
            <a:ext cx="175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0.234</a:t>
            </a:r>
            <a:r>
              <a:rPr lang="zh-CN" altLang="en-US" sz="1000" dirty="0"/>
              <a:t>，</a:t>
            </a:r>
            <a:r>
              <a:rPr lang="en-US" altLang="zh-CN" sz="1000" dirty="0"/>
              <a:t>3.45,  1.23,  3.45</a:t>
            </a:r>
            <a:endParaRPr lang="zh-CN" altLang="en-US" sz="1000" dirty="0"/>
          </a:p>
          <a:p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9551227" y="2893349"/>
            <a:ext cx="175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0.234</a:t>
            </a:r>
            <a:r>
              <a:rPr lang="zh-CN" altLang="en-US" sz="1000" dirty="0"/>
              <a:t>，</a:t>
            </a:r>
            <a:r>
              <a:rPr lang="en-US" altLang="zh-CN" sz="1000" dirty="0"/>
              <a:t>3.45,  1.23,  3.45</a:t>
            </a:r>
            <a:endParaRPr lang="zh-CN" altLang="en-US" sz="1000" dirty="0"/>
          </a:p>
          <a:p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9569375" y="3096193"/>
            <a:ext cx="175757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" dirty="0"/>
              <a:t>0.234</a:t>
            </a:r>
            <a:r>
              <a:rPr lang="zh-CN" altLang="en-US" sz="1000" dirty="0"/>
              <a:t>，</a:t>
            </a:r>
            <a:r>
              <a:rPr lang="en-US" altLang="zh-CN" sz="1000" dirty="0"/>
              <a:t>3.45,  1.23,  3.45</a:t>
            </a:r>
            <a:endParaRPr lang="zh-CN" altLang="en-US" sz="1000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/>
          <p:cNvSpPr/>
          <p:nvPr/>
        </p:nvSpPr>
        <p:spPr>
          <a:xfrm>
            <a:off x="2326510" y="1307938"/>
            <a:ext cx="8044405" cy="197927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859" y="247204"/>
            <a:ext cx="1723810" cy="12761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537" y="1523394"/>
            <a:ext cx="5761905" cy="41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8442" y="1878396"/>
            <a:ext cx="5273497" cy="3816427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6476" y="490905"/>
            <a:ext cx="11219047" cy="587619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9976" y="1027905"/>
            <a:ext cx="4759702" cy="370614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62137" y="2560801"/>
            <a:ext cx="1952393" cy="1548211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334160" y="2882096"/>
            <a:ext cx="4206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741203" y="2882096"/>
            <a:ext cx="0" cy="3945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34160" y="3276600"/>
            <a:ext cx="4206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34160" y="2882096"/>
            <a:ext cx="0" cy="3945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727633" y="2599227"/>
            <a:ext cx="926305" cy="282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41203" y="3276600"/>
            <a:ext cx="899163" cy="8324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67" y="2599227"/>
            <a:ext cx="1839190" cy="150978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662263" y="2599227"/>
            <a:ext cx="181729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62263" y="4093729"/>
            <a:ext cx="181729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640367" y="2585372"/>
            <a:ext cx="0" cy="1515573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48469" y="2599227"/>
            <a:ext cx="0" cy="1501718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421045" y="2928519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6854233" y="3186896"/>
            <a:ext cx="86909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323472" y="2629825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423245" y="31176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575645" y="32700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7728045" y="34224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880445" y="35748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349182" y="3041072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475655" y="324588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377465" y="331244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380103" y="355204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551186" y="355204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325883" y="276255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407728" y="271077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284354" y="2892595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8685" y="2467867"/>
            <a:ext cx="1752381" cy="1742857"/>
          </a:xfrm>
          <a:prstGeom prst="rect">
            <a:avLst/>
          </a:prstGeom>
        </p:spPr>
      </p:pic>
      <p:cxnSp>
        <p:nvCxnSpPr>
          <p:cNvPr id="7" name="直接连接符 6"/>
          <p:cNvCxnSpPr/>
          <p:nvPr/>
        </p:nvCxnSpPr>
        <p:spPr>
          <a:xfrm>
            <a:off x="2334160" y="2882096"/>
            <a:ext cx="4206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>
            <a:off x="2741203" y="2882096"/>
            <a:ext cx="0" cy="3945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连接符 10"/>
          <p:cNvCxnSpPr/>
          <p:nvPr/>
        </p:nvCxnSpPr>
        <p:spPr>
          <a:xfrm>
            <a:off x="2334160" y="3276600"/>
            <a:ext cx="420614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>
            <a:off x="2334160" y="2882096"/>
            <a:ext cx="0" cy="394504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/>
          <p:cNvCxnSpPr/>
          <p:nvPr/>
        </p:nvCxnSpPr>
        <p:spPr>
          <a:xfrm flipV="1">
            <a:off x="2727633" y="2599227"/>
            <a:ext cx="926305" cy="28287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>
            <a:off x="2741203" y="3276600"/>
            <a:ext cx="899163" cy="832412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0367" y="2599227"/>
            <a:ext cx="1839190" cy="150978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662263" y="2599227"/>
            <a:ext cx="181729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>
            <a:off x="3662263" y="4093729"/>
            <a:ext cx="1817294" cy="0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640367" y="2585372"/>
            <a:ext cx="0" cy="1515573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5448469" y="2599227"/>
            <a:ext cx="0" cy="1501718"/>
          </a:xfrm>
          <a:prstGeom prst="line">
            <a:avLst/>
          </a:prstGeom>
          <a:ln w="41275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>
            <a:off x="4421045" y="2928519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>
            <a:off x="6854233" y="3186896"/>
            <a:ext cx="86909" cy="304800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>
            <a:off x="7323472" y="2629825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7423245" y="31176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7575645" y="32700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/>
          <p:nvPr/>
        </p:nvCxnSpPr>
        <p:spPr>
          <a:xfrm>
            <a:off x="7728045" y="34224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7880445" y="3574823"/>
            <a:ext cx="99773" cy="221673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箭头连接符 45"/>
          <p:cNvCxnSpPr/>
          <p:nvPr/>
        </p:nvCxnSpPr>
        <p:spPr>
          <a:xfrm>
            <a:off x="4349182" y="3041072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箭头连接符 46"/>
          <p:cNvCxnSpPr/>
          <p:nvPr/>
        </p:nvCxnSpPr>
        <p:spPr>
          <a:xfrm>
            <a:off x="4475655" y="324588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/>
          <p:nvPr/>
        </p:nvCxnSpPr>
        <p:spPr>
          <a:xfrm>
            <a:off x="4377465" y="331244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4380103" y="355204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箭头连接符 49"/>
          <p:cNvCxnSpPr/>
          <p:nvPr/>
        </p:nvCxnSpPr>
        <p:spPr>
          <a:xfrm>
            <a:off x="4551186" y="355204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/>
          <p:nvPr/>
        </p:nvCxnSpPr>
        <p:spPr>
          <a:xfrm>
            <a:off x="4325883" y="2762554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>
            <a:off x="4407728" y="2710777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箭头连接符 54"/>
          <p:cNvCxnSpPr/>
          <p:nvPr/>
        </p:nvCxnSpPr>
        <p:spPr>
          <a:xfrm>
            <a:off x="4284354" y="2892595"/>
            <a:ext cx="91127" cy="235528"/>
          </a:xfrm>
          <a:prstGeom prst="straightConnector1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45801" y="707384"/>
            <a:ext cx="1992040" cy="11156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364" y="707384"/>
            <a:ext cx="2986552" cy="54432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9818" y="707384"/>
            <a:ext cx="401782" cy="387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76803" y="766741"/>
            <a:ext cx="133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34</a:t>
            </a:r>
            <a:endParaRPr lang="zh-CN" altLang="en-US" sz="1600" b="1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4545801" y="707384"/>
            <a:ext cx="1992040" cy="111569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56364" y="707384"/>
            <a:ext cx="2986552" cy="544323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779818" y="707384"/>
            <a:ext cx="401782" cy="38712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4807531" y="755955"/>
            <a:ext cx="13300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/>
              <a:t>34</a:t>
            </a:r>
            <a:endParaRPr lang="zh-CN" altLang="en-US" sz="1600" b="1" dirty="0"/>
          </a:p>
        </p:txBody>
      </p:sp>
      <p:sp>
        <p:nvSpPr>
          <p:cNvPr id="2" name="矩形 1"/>
          <p:cNvSpPr/>
          <p:nvPr/>
        </p:nvSpPr>
        <p:spPr>
          <a:xfrm>
            <a:off x="3363093" y="1216658"/>
            <a:ext cx="1818507" cy="60641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 rot="20374393">
            <a:off x="5985460" y="878608"/>
            <a:ext cx="2575538" cy="6761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 rot="20593708">
            <a:off x="8630755" y="4624845"/>
            <a:ext cx="3823854" cy="12966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2941791" y="1200730"/>
            <a:ext cx="1933491" cy="8002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 rot="1135989">
            <a:off x="6157684" y="1778922"/>
            <a:ext cx="2575538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 rot="1135989">
            <a:off x="6648418" y="3662118"/>
            <a:ext cx="2575538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 rot="1135989">
            <a:off x="6689982" y="2450938"/>
            <a:ext cx="2575538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 rot="20469636">
            <a:off x="3377030" y="3200121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1" name="矩形 20"/>
          <p:cNvSpPr/>
          <p:nvPr/>
        </p:nvSpPr>
        <p:spPr>
          <a:xfrm rot="20469636">
            <a:off x="3365128" y="2212625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矩形 21"/>
          <p:cNvSpPr/>
          <p:nvPr/>
        </p:nvSpPr>
        <p:spPr>
          <a:xfrm rot="20469636">
            <a:off x="6201862" y="3918846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/>
          <p:cNvSpPr/>
          <p:nvPr/>
        </p:nvSpPr>
        <p:spPr>
          <a:xfrm rot="265376">
            <a:off x="6251199" y="5368609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矩形 23"/>
          <p:cNvSpPr/>
          <p:nvPr/>
        </p:nvSpPr>
        <p:spPr>
          <a:xfrm rot="21227806">
            <a:off x="4041608" y="5283519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 24"/>
          <p:cNvSpPr/>
          <p:nvPr/>
        </p:nvSpPr>
        <p:spPr>
          <a:xfrm rot="800763">
            <a:off x="4025457" y="3928474"/>
            <a:ext cx="1173800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矩形 25"/>
          <p:cNvSpPr/>
          <p:nvPr/>
        </p:nvSpPr>
        <p:spPr>
          <a:xfrm rot="2267435">
            <a:off x="6102647" y="692572"/>
            <a:ext cx="550526" cy="5758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 rot="2267435">
            <a:off x="5910995" y="2517661"/>
            <a:ext cx="227692" cy="31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矩形 27"/>
          <p:cNvSpPr/>
          <p:nvPr/>
        </p:nvSpPr>
        <p:spPr>
          <a:xfrm rot="1208550">
            <a:off x="5164199" y="2597616"/>
            <a:ext cx="227692" cy="31873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矩形 28"/>
          <p:cNvSpPr/>
          <p:nvPr/>
        </p:nvSpPr>
        <p:spPr>
          <a:xfrm rot="1208550">
            <a:off x="5701473" y="1464896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 rot="1208550">
            <a:off x="4869029" y="794296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1" name="矩形 30"/>
          <p:cNvSpPr/>
          <p:nvPr/>
        </p:nvSpPr>
        <p:spPr>
          <a:xfrm rot="1208550">
            <a:off x="5285448" y="720070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矩形 31"/>
          <p:cNvSpPr/>
          <p:nvPr/>
        </p:nvSpPr>
        <p:spPr>
          <a:xfrm rot="1208550">
            <a:off x="5579508" y="699945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矩形 32"/>
          <p:cNvSpPr/>
          <p:nvPr/>
        </p:nvSpPr>
        <p:spPr>
          <a:xfrm rot="736608">
            <a:off x="5847385" y="2057221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矩形 33"/>
          <p:cNvSpPr/>
          <p:nvPr/>
        </p:nvSpPr>
        <p:spPr>
          <a:xfrm rot="20641242">
            <a:off x="5031605" y="2061269"/>
            <a:ext cx="276388" cy="25923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4902121" y="586154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10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6182531" y="586154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13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059949" y="32554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11</a:t>
            </a:r>
            <a:endParaRPr lang="zh-CN" altLang="en-US" dirty="0"/>
          </a:p>
        </p:txBody>
      </p:sp>
      <p:sp>
        <p:nvSpPr>
          <p:cNvPr id="37" name="文本框 36"/>
          <p:cNvSpPr txBox="1"/>
          <p:nvPr/>
        </p:nvSpPr>
        <p:spPr>
          <a:xfrm>
            <a:off x="4805142" y="46977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9</a:t>
            </a:r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 flipH="1">
            <a:off x="6189432" y="4638133"/>
            <a:ext cx="5432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12</a:t>
            </a:r>
            <a:endParaRPr lang="zh-CN" altLang="en-US" dirty="0"/>
          </a:p>
        </p:txBody>
      </p:sp>
      <p:sp>
        <p:nvSpPr>
          <p:cNvPr id="39" name="文本框 38"/>
          <p:cNvSpPr txBox="1"/>
          <p:nvPr/>
        </p:nvSpPr>
        <p:spPr>
          <a:xfrm>
            <a:off x="4875082" y="3296226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8</a:t>
            </a:r>
            <a:endParaRPr lang="zh-CN" altLang="en-US" dirty="0"/>
          </a:p>
        </p:txBody>
      </p:sp>
      <p:sp>
        <p:nvSpPr>
          <p:cNvPr id="40" name="文本框 39"/>
          <p:cNvSpPr txBox="1"/>
          <p:nvPr/>
        </p:nvSpPr>
        <p:spPr>
          <a:xfrm>
            <a:off x="4322014" y="3715903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4</a:t>
            </a:r>
            <a:endParaRPr lang="zh-CN" altLang="en-US" dirty="0"/>
          </a:p>
        </p:txBody>
      </p:sp>
      <p:sp>
        <p:nvSpPr>
          <p:cNvPr id="41" name="文本框 40"/>
          <p:cNvSpPr txBox="1"/>
          <p:nvPr/>
        </p:nvSpPr>
        <p:spPr>
          <a:xfrm>
            <a:off x="4122538" y="277276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4385043" y="17879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380637" y="1676610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5</a:t>
            </a:r>
            <a:endParaRPr lang="zh-CN" altLang="en-US" dirty="0"/>
          </a:p>
        </p:txBody>
      </p:sp>
      <p:sp>
        <p:nvSpPr>
          <p:cNvPr id="44" name="文本框 43"/>
          <p:cNvSpPr txBox="1"/>
          <p:nvPr/>
        </p:nvSpPr>
        <p:spPr>
          <a:xfrm>
            <a:off x="6789779" y="2854471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</a:t>
            </a:r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612904" y="117845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</a:t>
            </a:r>
            <a:endParaRPr lang="zh-CN" altLang="en-US" dirty="0"/>
          </a:p>
        </p:txBody>
      </p:sp>
      <p:sp>
        <p:nvSpPr>
          <p:cNvPr id="46" name="文本框 45"/>
          <p:cNvSpPr txBox="1"/>
          <p:nvPr/>
        </p:nvSpPr>
        <p:spPr>
          <a:xfrm>
            <a:off x="4656523" y="877309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16</a:t>
            </a:r>
            <a:endParaRPr lang="zh-CN" altLang="en-US" dirty="0"/>
          </a:p>
        </p:txBody>
      </p:sp>
      <p:sp>
        <p:nvSpPr>
          <p:cNvPr id="47" name="文本框 46"/>
          <p:cNvSpPr txBox="1"/>
          <p:nvPr/>
        </p:nvSpPr>
        <p:spPr>
          <a:xfrm>
            <a:off x="5015249" y="59953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14</a:t>
            </a:r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5706105" y="61171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15</a:t>
            </a:r>
            <a:endParaRPr lang="zh-CN" altLang="en-US" dirty="0"/>
          </a:p>
        </p:txBody>
      </p:sp>
      <p:sp>
        <p:nvSpPr>
          <p:cNvPr id="49" name="文本框 48"/>
          <p:cNvSpPr txBox="1"/>
          <p:nvPr/>
        </p:nvSpPr>
        <p:spPr>
          <a:xfrm>
            <a:off x="6109221" y="98640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17</a:t>
            </a:r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图片 68" descr="https://img-blog.csdn.net/20170519094636012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82" y="1480069"/>
            <a:ext cx="5694218" cy="389786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/>
          <p:cNvSpPr/>
          <p:nvPr/>
        </p:nvSpPr>
        <p:spPr>
          <a:xfrm>
            <a:off x="2867891" y="2438400"/>
            <a:ext cx="1454727" cy="27709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箭头: 下 8"/>
          <p:cNvSpPr/>
          <p:nvPr/>
        </p:nvSpPr>
        <p:spPr>
          <a:xfrm>
            <a:off x="3366655" y="2424545"/>
            <a:ext cx="692727" cy="77585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直接连接符 39"/>
          <p:cNvCxnSpPr/>
          <p:nvPr/>
        </p:nvCxnSpPr>
        <p:spPr>
          <a:xfrm>
            <a:off x="3884716" y="3565745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0358" y="1798987"/>
            <a:ext cx="1685714" cy="126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17" y="1881314"/>
            <a:ext cx="1666667" cy="1247619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69" y="1983498"/>
            <a:ext cx="1666667" cy="127619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7" y="2100839"/>
            <a:ext cx="1666667" cy="124761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3246084" y="1787237"/>
            <a:ext cx="2404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241965" y="1817944"/>
            <a:ext cx="38483" cy="164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546477" y="1984030"/>
            <a:ext cx="0" cy="1275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81" y="2583516"/>
            <a:ext cx="1666667" cy="124761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87" y="2218180"/>
            <a:ext cx="1666667" cy="12476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26" y="2367445"/>
            <a:ext cx="1666667" cy="12476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50" y="2441583"/>
            <a:ext cx="1666667" cy="124761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19" y="2524171"/>
            <a:ext cx="1666667" cy="12476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42" y="2616584"/>
            <a:ext cx="1666667" cy="12476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33" y="2724648"/>
            <a:ext cx="1666667" cy="124761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53" y="2832712"/>
            <a:ext cx="1666667" cy="124761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00" y="2968190"/>
            <a:ext cx="1666667" cy="1247619"/>
          </a:xfrm>
          <a:prstGeom prst="rect">
            <a:avLst/>
          </a:prstGeom>
        </p:spPr>
      </p:pic>
      <p:cxnSp>
        <p:nvCxnSpPr>
          <p:cNvPr id="64" name="直接连接符 63"/>
          <p:cNvCxnSpPr/>
          <p:nvPr/>
        </p:nvCxnSpPr>
        <p:spPr>
          <a:xfrm>
            <a:off x="3884716" y="2287455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84716" y="229918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807387" y="1413401"/>
            <a:ext cx="363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width</a:t>
            </a:r>
            <a:endParaRPr lang="zh-CN" altLang="en-US" dirty="0"/>
          </a:p>
        </p:txBody>
      </p:sp>
      <p:pic>
        <p:nvPicPr>
          <p:cNvPr id="46" name="图片 45"/>
          <p:cNvPicPr/>
          <p:nvPr/>
        </p:nvPicPr>
        <p:blipFill>
          <a:blip r:embed="rId4"/>
          <a:stretch>
            <a:fillRect/>
          </a:stretch>
        </p:blipFill>
        <p:spPr>
          <a:xfrm>
            <a:off x="4882544" y="3053591"/>
            <a:ext cx="1732915" cy="130429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394903" y="2353645"/>
            <a:ext cx="363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height</a:t>
            </a:r>
            <a:endParaRPr lang="en-US" altLang="zh-CN" dirty="0"/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08" y="3050033"/>
            <a:ext cx="1704762" cy="1295238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3280448" y="1798987"/>
            <a:ext cx="3595749" cy="2869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 rot="2291301">
            <a:off x="5503485" y="5064868"/>
            <a:ext cx="3634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周期序列</a:t>
            </a:r>
            <a:endParaRPr lang="zh-CN" altLang="en-US" dirty="0"/>
          </a:p>
        </p:txBody>
      </p:sp>
      <p:pic>
        <p:nvPicPr>
          <p:cNvPr id="57" name="图片 56"/>
          <p:cNvPicPr/>
          <p:nvPr/>
        </p:nvPicPr>
        <p:blipFill>
          <a:blip r:embed="rId6"/>
          <a:stretch>
            <a:fillRect/>
          </a:stretch>
        </p:blipFill>
        <p:spPr>
          <a:xfrm>
            <a:off x="7687199" y="545927"/>
            <a:ext cx="3361690" cy="2399665"/>
          </a:xfrm>
          <a:prstGeom prst="rect">
            <a:avLst/>
          </a:prstGeom>
        </p:spPr>
      </p:pic>
      <p:cxnSp>
        <p:nvCxnSpPr>
          <p:cNvPr id="32" name="直接连接符 31"/>
          <p:cNvCxnSpPr/>
          <p:nvPr/>
        </p:nvCxnSpPr>
        <p:spPr>
          <a:xfrm>
            <a:off x="4828139" y="3025064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814279" y="3080479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645733" y="2931737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672658" y="2890172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47967" y="278206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485444" y="2823631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81712" y="267871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309360" y="258351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167735" y="2489178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84605" y="2409010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760672" y="2155901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608224" y="2052773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456437" y="1937179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344985" y="184529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381712" y="267871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267795" y="2571185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140025" y="2504809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034629" y="2410244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928106" y="2349178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738406" y="2176615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613667" y="2076570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3456437" y="1937179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344985" y="184529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1315" y="2785110"/>
            <a:ext cx="1309370" cy="1287780"/>
          </a:xfrm>
          <a:prstGeom prst="rect">
            <a:avLst/>
          </a:prstGeom>
          <a:noFill/>
        </p:spPr>
      </p:pic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083" y="2894980"/>
            <a:ext cx="1309370" cy="1287780"/>
          </a:xfrm>
          <a:prstGeom prst="rect">
            <a:avLst/>
          </a:prstGeom>
          <a:noFill/>
        </p:spPr>
      </p:pic>
      <p:pic>
        <p:nvPicPr>
          <p:cNvPr id="6" name="图片 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6367" y="3004850"/>
            <a:ext cx="1309370" cy="128778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直接连接符 70"/>
          <p:cNvCxnSpPr/>
          <p:nvPr/>
        </p:nvCxnSpPr>
        <p:spPr>
          <a:xfrm>
            <a:off x="5151051" y="2240083"/>
            <a:ext cx="0" cy="11889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直接连接符 69"/>
          <p:cNvCxnSpPr/>
          <p:nvPr/>
        </p:nvCxnSpPr>
        <p:spPr>
          <a:xfrm>
            <a:off x="4839491" y="1928423"/>
            <a:ext cx="0" cy="11749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直接连接符 68"/>
          <p:cNvCxnSpPr/>
          <p:nvPr/>
        </p:nvCxnSpPr>
        <p:spPr>
          <a:xfrm>
            <a:off x="3783280" y="3401949"/>
            <a:ext cx="1398320" cy="626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3246084" y="1787237"/>
            <a:ext cx="1749254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747859" y="2052773"/>
            <a:ext cx="0" cy="1275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602312" y="1437118"/>
            <a:ext cx="36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width</a:t>
            </a:r>
            <a:endParaRPr lang="zh-CN" altLang="en-US" sz="1400" dirty="0"/>
          </a:p>
        </p:txBody>
      </p:sp>
      <p:sp>
        <p:nvSpPr>
          <p:cNvPr id="50" name="文本框 49"/>
          <p:cNvSpPr txBox="1"/>
          <p:nvPr/>
        </p:nvSpPr>
        <p:spPr>
          <a:xfrm>
            <a:off x="2637604" y="2217458"/>
            <a:ext cx="36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height</a:t>
            </a:r>
            <a:endParaRPr lang="en-US" altLang="zh-CN" sz="1400" dirty="0"/>
          </a:p>
        </p:txBody>
      </p:sp>
      <p:pic>
        <p:nvPicPr>
          <p:cNvPr id="57" name="图片 56"/>
          <p:cNvPicPr/>
          <p:nvPr/>
        </p:nvPicPr>
        <p:blipFill>
          <a:blip r:embed="rId1"/>
          <a:stretch>
            <a:fillRect/>
          </a:stretch>
        </p:blipFill>
        <p:spPr>
          <a:xfrm>
            <a:off x="7687199" y="545927"/>
            <a:ext cx="3361690" cy="2399665"/>
          </a:xfrm>
          <a:prstGeom prst="rect">
            <a:avLst/>
          </a:prstGeom>
        </p:spPr>
      </p:pic>
      <p:cxnSp>
        <p:nvCxnSpPr>
          <p:cNvPr id="45" name="直接连接符 44"/>
          <p:cNvCxnSpPr/>
          <p:nvPr/>
        </p:nvCxnSpPr>
        <p:spPr>
          <a:xfrm>
            <a:off x="3385614" y="313179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/>
          <p:nvPr/>
        </p:nvPicPr>
        <p:blipFill>
          <a:blip r:embed="rId2"/>
          <a:stretch>
            <a:fillRect/>
          </a:stretch>
        </p:blipFill>
        <p:spPr>
          <a:xfrm>
            <a:off x="6961713" y="2748833"/>
            <a:ext cx="1236064" cy="1268903"/>
          </a:xfrm>
          <a:prstGeom prst="rect">
            <a:avLst/>
          </a:prstGeom>
        </p:spPr>
      </p:pic>
      <p:cxnSp>
        <p:nvCxnSpPr>
          <p:cNvPr id="62" name="直接箭头连接符 61"/>
          <p:cNvCxnSpPr/>
          <p:nvPr/>
        </p:nvCxnSpPr>
        <p:spPr>
          <a:xfrm>
            <a:off x="3252738" y="1798987"/>
            <a:ext cx="6246" cy="146462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3" name="图片 62"/>
          <p:cNvPicPr/>
          <p:nvPr/>
        </p:nvPicPr>
        <p:blipFill>
          <a:blip r:embed="rId2"/>
          <a:stretch>
            <a:fillRect/>
          </a:stretch>
        </p:blipFill>
        <p:spPr>
          <a:xfrm>
            <a:off x="3261428" y="1787237"/>
            <a:ext cx="1455662" cy="1210835"/>
          </a:xfrm>
          <a:prstGeom prst="rect">
            <a:avLst/>
          </a:prstGeom>
        </p:spPr>
      </p:pic>
      <p:pic>
        <p:nvPicPr>
          <p:cNvPr id="65" name="图片 64"/>
          <p:cNvPicPr/>
          <p:nvPr/>
        </p:nvPicPr>
        <p:blipFill>
          <a:blip r:embed="rId2"/>
          <a:stretch>
            <a:fillRect/>
          </a:stretch>
        </p:blipFill>
        <p:spPr>
          <a:xfrm>
            <a:off x="3539676" y="2052773"/>
            <a:ext cx="1455662" cy="1210835"/>
          </a:xfrm>
          <a:prstGeom prst="rect">
            <a:avLst/>
          </a:prstGeom>
        </p:spPr>
      </p:pic>
      <p:cxnSp>
        <p:nvCxnSpPr>
          <p:cNvPr id="60" name="直接连接符 59"/>
          <p:cNvCxnSpPr/>
          <p:nvPr/>
        </p:nvCxnSpPr>
        <p:spPr>
          <a:xfrm>
            <a:off x="3385614" y="1928423"/>
            <a:ext cx="0" cy="1174995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385614" y="1928423"/>
            <a:ext cx="1449622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图片 65"/>
          <p:cNvPicPr/>
          <p:nvPr/>
        </p:nvPicPr>
        <p:blipFill>
          <a:blip r:embed="rId2"/>
          <a:stretch>
            <a:fillRect/>
          </a:stretch>
        </p:blipFill>
        <p:spPr>
          <a:xfrm>
            <a:off x="3941515" y="2348796"/>
            <a:ext cx="1455662" cy="1210835"/>
          </a:xfrm>
          <a:prstGeom prst="rect">
            <a:avLst/>
          </a:prstGeom>
        </p:spPr>
      </p:pic>
      <p:cxnSp>
        <p:nvCxnSpPr>
          <p:cNvPr id="67" name="直接连接符 66"/>
          <p:cNvCxnSpPr/>
          <p:nvPr/>
        </p:nvCxnSpPr>
        <p:spPr>
          <a:xfrm>
            <a:off x="3741695" y="2219369"/>
            <a:ext cx="1426050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直接连接符 67"/>
          <p:cNvCxnSpPr/>
          <p:nvPr/>
        </p:nvCxnSpPr>
        <p:spPr>
          <a:xfrm>
            <a:off x="3741695" y="2240083"/>
            <a:ext cx="0" cy="11889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9343" y="2366046"/>
            <a:ext cx="1464067" cy="1186929"/>
          </a:xfrm>
          <a:prstGeom prst="rect">
            <a:avLst/>
          </a:prstGeom>
        </p:spPr>
      </p:pic>
      <p:cxnSp>
        <p:nvCxnSpPr>
          <p:cNvPr id="26" name="直接连接符 25"/>
          <p:cNvCxnSpPr/>
          <p:nvPr/>
        </p:nvCxnSpPr>
        <p:spPr>
          <a:xfrm>
            <a:off x="4671376" y="1791419"/>
            <a:ext cx="724879" cy="58951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>
            <a:off x="3245755" y="3015038"/>
            <a:ext cx="743504" cy="55957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754" y="3574614"/>
            <a:ext cx="1309370" cy="1287780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3967779" y="2314141"/>
            <a:ext cx="1451166" cy="1286303"/>
            <a:chOff x="1842254" y="4267864"/>
            <a:chExt cx="1403501" cy="1310796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42254" y="4327448"/>
              <a:ext cx="1403501" cy="1251212"/>
            </a:xfrm>
            <a:prstGeom prst="rect">
              <a:avLst/>
            </a:prstGeom>
            <a:solidFill>
              <a:srgbClr val="7D7D7D"/>
            </a:solidFill>
          </p:spPr>
        </p:pic>
        <p:sp>
          <p:nvSpPr>
            <p:cNvPr id="4" name="矩形 3"/>
            <p:cNvSpPr/>
            <p:nvPr/>
          </p:nvSpPr>
          <p:spPr>
            <a:xfrm>
              <a:off x="1842254" y="4267864"/>
              <a:ext cx="1403501" cy="59584"/>
            </a:xfrm>
            <a:prstGeom prst="rect">
              <a:avLst/>
            </a:prstGeom>
            <a:solidFill>
              <a:srgbClr val="7D7D7D"/>
            </a:solidFill>
            <a:ln>
              <a:solidFill>
                <a:srgbClr val="7E7E7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7" name="直接箭头连接符 16"/>
          <p:cNvCxnSpPr/>
          <p:nvPr/>
        </p:nvCxnSpPr>
        <p:spPr>
          <a:xfrm>
            <a:off x="3258984" y="1807951"/>
            <a:ext cx="1214444" cy="9517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 rot="2291301">
            <a:off x="2984636" y="3015027"/>
            <a:ext cx="36342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Time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</a:rPr>
              <a:t>_</a:t>
            </a:r>
            <a:r>
              <a:rPr lang="en-US" altLang="zh-CN" sz="1400" dirty="0"/>
              <a:t>steps</a:t>
            </a:r>
            <a:endParaRPr lang="en-US" altLang="zh-CN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3259" y="890695"/>
            <a:ext cx="2123810" cy="172381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6522" y="1005979"/>
            <a:ext cx="2138244" cy="168592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94220" y="909743"/>
            <a:ext cx="2190476" cy="170476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18037" y="954765"/>
            <a:ext cx="2123810" cy="166666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6508" y="3102157"/>
            <a:ext cx="2038095" cy="162857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67651" y="3001779"/>
            <a:ext cx="2076190" cy="168571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94220" y="3039874"/>
            <a:ext cx="2038095" cy="164761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98411" y="3039874"/>
            <a:ext cx="2038095" cy="1657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1099" y="4745508"/>
            <a:ext cx="2076190" cy="165714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49856" y="4195657"/>
            <a:ext cx="3146143" cy="253769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87561" y="4166097"/>
            <a:ext cx="3304762" cy="25714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0" y="1596518"/>
            <a:ext cx="3248416" cy="833532"/>
          </a:xfrm>
        </p:spPr>
        <p:txBody>
          <a:bodyPr/>
          <a:lstStyle/>
          <a:p>
            <a:r>
              <a:rPr lang="en-US" altLang="zh-CN" dirty="0"/>
              <a:t>9</a:t>
            </a:r>
            <a:r>
              <a:rPr lang="zh-CN" altLang="en-US" dirty="0"/>
              <a:t>：右膝盖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0745" y="365125"/>
            <a:ext cx="4895255" cy="4351338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14120" y="230422"/>
            <a:ext cx="3266667" cy="260952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3246" y="230422"/>
            <a:ext cx="3257143" cy="26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2848" y="268517"/>
            <a:ext cx="3276190" cy="25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501" y="3186276"/>
            <a:ext cx="3314286" cy="261904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36040" y="3205323"/>
            <a:ext cx="3146605" cy="2495238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7609" y="3205323"/>
            <a:ext cx="3066667" cy="2495238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2356" y="562333"/>
            <a:ext cx="3561905" cy="28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6677" y="562334"/>
            <a:ext cx="3651456" cy="286666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2355" y="3724238"/>
            <a:ext cx="3561905" cy="287079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77" y="3650109"/>
            <a:ext cx="3676190" cy="301904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38" y="724948"/>
            <a:ext cx="3666667" cy="291428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0317" y="724948"/>
            <a:ext cx="3840556" cy="310724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5843" y="3832194"/>
            <a:ext cx="3504762" cy="28190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921" y="4025096"/>
            <a:ext cx="3380952" cy="2704762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3185" y="986072"/>
            <a:ext cx="6277404" cy="426480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/>
        </p:nvSpPr>
        <p:spPr>
          <a:xfrm>
            <a:off x="5264753" y="2338044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5112335" y="2468481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787238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551710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316182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8" name="直接连接符 7"/>
          <p:cNvCxnSpPr/>
          <p:nvPr/>
        </p:nvCxnSpPr>
        <p:spPr>
          <a:xfrm flipH="1">
            <a:off x="1316182" y="1704107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770909" y="1704107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770909" y="2951016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1551711" y="3583828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输入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通道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59935" y="2640479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H="1">
            <a:off x="4959935" y="2338044"/>
            <a:ext cx="304818" cy="30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H="1">
            <a:off x="5465625" y="2351897"/>
            <a:ext cx="304818" cy="30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5465625" y="2825321"/>
            <a:ext cx="304818" cy="30243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>
            <a:off x="3556588" y="2640479"/>
            <a:ext cx="95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4516582" y="3583828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256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/>
              <a:t>3 X 3</a:t>
            </a:r>
            <a:r>
              <a:rPr lang="zh-CN" altLang="en-US" dirty="0"/>
              <a:t>卷积层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>
            <a:off x="6096000" y="2654332"/>
            <a:ext cx="95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/>
          <p:cNvSpPr/>
          <p:nvPr/>
        </p:nvSpPr>
        <p:spPr>
          <a:xfrm>
            <a:off x="7869381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7633853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7398325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5" name="直接连接符 34"/>
          <p:cNvCxnSpPr/>
          <p:nvPr/>
        </p:nvCxnSpPr>
        <p:spPr>
          <a:xfrm flipH="1">
            <a:off x="7398325" y="1704107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H="1">
            <a:off x="8853052" y="1704107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 flipH="1">
            <a:off x="8853052" y="2951016"/>
            <a:ext cx="471056" cy="40178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7398325" y="3597694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输出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个通道</a:t>
            </a:r>
            <a:endParaRPr lang="zh-CN" altLang="en-US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/>
          <p:cNvSpPr/>
          <p:nvPr/>
        </p:nvSpPr>
        <p:spPr>
          <a:xfrm>
            <a:off x="4032282" y="2416305"/>
            <a:ext cx="193964" cy="207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3952608" y="2476446"/>
            <a:ext cx="193964" cy="207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264753" y="2338044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112335" y="2468481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787238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551710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1316182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1316182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770909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/>
        </p:nvCxnSpPr>
        <p:spPr>
          <a:xfrm flipH="1">
            <a:off x="2770909" y="2951016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316182" y="3689918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输入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通道</a:t>
            </a:r>
            <a:endParaRPr lang="zh-CN" altLang="en-US" dirty="0"/>
          </a:p>
        </p:txBody>
      </p:sp>
      <p:sp>
        <p:nvSpPr>
          <p:cNvPr id="16" name="矩形 15"/>
          <p:cNvSpPr/>
          <p:nvPr/>
        </p:nvSpPr>
        <p:spPr>
          <a:xfrm>
            <a:off x="4959935" y="2640479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7" name="直接连接符 16"/>
          <p:cNvCxnSpPr/>
          <p:nvPr/>
        </p:nvCxnSpPr>
        <p:spPr>
          <a:xfrm flipH="1">
            <a:off x="4959935" y="2338044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465625" y="2351897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5465625" y="2825321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3311240" y="2637113"/>
            <a:ext cx="4058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796781" y="3630081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64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/>
              <a:t>1 X 1</a:t>
            </a:r>
            <a:r>
              <a:rPr lang="zh-CN" altLang="en-US" dirty="0"/>
              <a:t>卷积神经元</a:t>
            </a:r>
            <a:endParaRPr lang="zh-CN" altLang="en-US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6096000" y="2654332"/>
            <a:ext cx="95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矩形 22"/>
          <p:cNvSpPr/>
          <p:nvPr/>
        </p:nvSpPr>
        <p:spPr>
          <a:xfrm>
            <a:off x="7869381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633853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7398325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 flipH="1">
            <a:off x="7398325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853052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/>
          <p:nvPr/>
        </p:nvCxnSpPr>
        <p:spPr>
          <a:xfrm flipH="1">
            <a:off x="8853052" y="2951016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7504364" y="3588331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输出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个通道</a:t>
            </a:r>
            <a:endParaRPr lang="zh-CN" altLang="en-US" dirty="0"/>
          </a:p>
        </p:txBody>
      </p:sp>
      <p:sp>
        <p:nvSpPr>
          <p:cNvPr id="30" name="矩形 29"/>
          <p:cNvSpPr/>
          <p:nvPr/>
        </p:nvSpPr>
        <p:spPr>
          <a:xfrm>
            <a:off x="3855626" y="2536587"/>
            <a:ext cx="193964" cy="20778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4600781" y="3629986"/>
            <a:ext cx="184056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    64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/>
              <a:t>3 X 3</a:t>
            </a:r>
            <a:r>
              <a:rPr lang="zh-CN" altLang="en-US" dirty="0"/>
              <a:t>卷积神经元</a:t>
            </a:r>
            <a:endParaRPr lang="zh-CN" altLang="en-US" dirty="0"/>
          </a:p>
        </p:txBody>
      </p:sp>
      <p:cxnSp>
        <p:nvCxnSpPr>
          <p:cNvPr id="35" name="直接箭头连接符 34"/>
          <p:cNvCxnSpPr/>
          <p:nvPr/>
        </p:nvCxnSpPr>
        <p:spPr>
          <a:xfrm flipV="1">
            <a:off x="4391856" y="2668185"/>
            <a:ext cx="378148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连接符 39"/>
          <p:cNvCxnSpPr>
            <a:stCxn id="31" idx="0"/>
            <a:endCxn id="32" idx="0"/>
          </p:cNvCxnSpPr>
          <p:nvPr/>
        </p:nvCxnSpPr>
        <p:spPr>
          <a:xfrm flipV="1">
            <a:off x="4049590" y="2416305"/>
            <a:ext cx="79674" cy="601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5264753" y="2338044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112335" y="2468481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1787238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551710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316182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直接连接符 10"/>
          <p:cNvCxnSpPr/>
          <p:nvPr/>
        </p:nvCxnSpPr>
        <p:spPr>
          <a:xfrm flipH="1">
            <a:off x="1316182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连接符 11"/>
          <p:cNvCxnSpPr/>
          <p:nvPr/>
        </p:nvCxnSpPr>
        <p:spPr>
          <a:xfrm flipH="1">
            <a:off x="2770909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/>
        </p:nvCxnSpPr>
        <p:spPr>
          <a:xfrm flipH="1">
            <a:off x="2770909" y="2951016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4959935" y="2640479"/>
            <a:ext cx="512625" cy="48727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连接符 15"/>
          <p:cNvCxnSpPr/>
          <p:nvPr/>
        </p:nvCxnSpPr>
        <p:spPr>
          <a:xfrm flipH="1">
            <a:off x="4959935" y="2338044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 flipH="1">
            <a:off x="5465625" y="2351897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/>
        </p:nvCxnSpPr>
        <p:spPr>
          <a:xfrm flipH="1">
            <a:off x="5465625" y="2825321"/>
            <a:ext cx="304818" cy="30243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3556588" y="2640479"/>
            <a:ext cx="95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096000" y="2654332"/>
            <a:ext cx="95999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7869381" y="1704107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7633853" y="1898072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7398325" y="2105890"/>
            <a:ext cx="1454727" cy="124690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5" name="直接连接符 24"/>
          <p:cNvCxnSpPr/>
          <p:nvPr/>
        </p:nvCxnSpPr>
        <p:spPr>
          <a:xfrm flipH="1">
            <a:off x="7398325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 flipH="1">
            <a:off x="8853052" y="1704107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 flipH="1">
            <a:off x="8853052" y="2951016"/>
            <a:ext cx="471056" cy="401783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551711" y="3583828"/>
            <a:ext cx="101181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输入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通道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4516582" y="3583828"/>
            <a:ext cx="13789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     256</a:t>
            </a:r>
            <a:r>
              <a:rPr lang="zh-CN" altLang="en-US" dirty="0"/>
              <a:t>个</a:t>
            </a:r>
            <a:endParaRPr lang="en-US" altLang="zh-CN" dirty="0"/>
          </a:p>
          <a:p>
            <a:r>
              <a:rPr lang="en-US" altLang="zh-CN" dirty="0"/>
              <a:t>3 X 3</a:t>
            </a:r>
            <a:r>
              <a:rPr lang="zh-CN" altLang="en-US" dirty="0"/>
              <a:t>卷积层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7398325" y="3597694"/>
            <a:ext cx="12426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 输出</a:t>
            </a:r>
            <a:endParaRPr lang="en-US" altLang="zh-CN" dirty="0"/>
          </a:p>
          <a:p>
            <a:r>
              <a:rPr lang="en-US" altLang="zh-CN" dirty="0"/>
              <a:t>256</a:t>
            </a:r>
            <a:r>
              <a:rPr lang="zh-CN" altLang="en-US" dirty="0"/>
              <a:t>个通道</a:t>
            </a:r>
            <a:endParaRPr lang="zh-CN" altLang="en-US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132118" y="1588672"/>
            <a:ext cx="886690" cy="642815"/>
            <a:chOff x="352462" y="1664578"/>
            <a:chExt cx="2217231" cy="152383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462" y="1664578"/>
              <a:ext cx="1704762" cy="1295238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7989" y="1816978"/>
              <a:ext cx="1704762" cy="1295238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4931" y="1893178"/>
              <a:ext cx="1704762" cy="1295238"/>
            </a:xfrm>
            <a:prstGeom prst="rect">
              <a:avLst/>
            </a:prstGeom>
          </p:spPr>
        </p:pic>
        <p:cxnSp>
          <p:nvCxnSpPr>
            <p:cNvPr id="9" name="直接连接符 8"/>
            <p:cNvCxnSpPr/>
            <p:nvPr/>
          </p:nvCxnSpPr>
          <p:spPr>
            <a:xfrm>
              <a:off x="587989" y="1816978"/>
              <a:ext cx="170476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587989" y="1816978"/>
              <a:ext cx="0" cy="12952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/>
            <p:nvPr/>
          </p:nvCxnSpPr>
          <p:spPr>
            <a:xfrm>
              <a:off x="587989" y="3112216"/>
              <a:ext cx="3325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2292751" y="1816978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116916" y="3626895"/>
            <a:ext cx="882880" cy="699860"/>
            <a:chOff x="352462" y="1664578"/>
            <a:chExt cx="2217231" cy="1523838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52462" y="1664578"/>
              <a:ext cx="1704762" cy="1295238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87989" y="1816978"/>
              <a:ext cx="1704762" cy="1295238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864931" y="1893178"/>
              <a:ext cx="1704762" cy="1295238"/>
            </a:xfrm>
            <a:prstGeom prst="rect">
              <a:avLst/>
            </a:prstGeom>
          </p:spPr>
        </p:pic>
        <p:cxnSp>
          <p:nvCxnSpPr>
            <p:cNvPr id="19" name="直接连接符 18"/>
            <p:cNvCxnSpPr/>
            <p:nvPr/>
          </p:nvCxnSpPr>
          <p:spPr>
            <a:xfrm>
              <a:off x="587989" y="1816978"/>
              <a:ext cx="1704762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587989" y="1816978"/>
              <a:ext cx="0" cy="1295238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连接符 21"/>
            <p:cNvCxnSpPr/>
            <p:nvPr/>
          </p:nvCxnSpPr>
          <p:spPr>
            <a:xfrm>
              <a:off x="587989" y="3112216"/>
              <a:ext cx="332509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/>
            <p:cNvCxnSpPr/>
            <p:nvPr/>
          </p:nvCxnSpPr>
          <p:spPr>
            <a:xfrm>
              <a:off x="2292751" y="1816978"/>
              <a:ext cx="0" cy="15240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405" y="1684699"/>
            <a:ext cx="651391" cy="553601"/>
          </a:xfrm>
          <a:prstGeom prst="rect">
            <a:avLst/>
          </a:prstGeom>
        </p:spPr>
      </p:pic>
      <p:sp>
        <p:nvSpPr>
          <p:cNvPr id="57" name="文本框 56"/>
          <p:cNvSpPr txBox="1"/>
          <p:nvPr/>
        </p:nvSpPr>
        <p:spPr>
          <a:xfrm>
            <a:off x="348405" y="2339319"/>
            <a:ext cx="28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zh-CN" altLang="en-US" sz="2400" b="1" dirty="0"/>
          </a:p>
        </p:txBody>
      </p:sp>
      <p:sp>
        <p:nvSpPr>
          <p:cNvPr id="71" name="文本框 70"/>
          <p:cNvSpPr txBox="1"/>
          <p:nvPr/>
        </p:nvSpPr>
        <p:spPr>
          <a:xfrm>
            <a:off x="5892264" y="799275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Flatten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>
            <a:off x="965817" y="2860637"/>
            <a:ext cx="24656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5286569" y="1249272"/>
            <a:ext cx="6546908" cy="3077483"/>
            <a:chOff x="3536578" y="1214275"/>
            <a:chExt cx="6546908" cy="3077483"/>
          </a:xfrm>
        </p:grpSpPr>
        <p:grpSp>
          <p:nvGrpSpPr>
            <p:cNvPr id="89" name="组合 88"/>
            <p:cNvGrpSpPr/>
            <p:nvPr/>
          </p:nvGrpSpPr>
          <p:grpSpPr>
            <a:xfrm>
              <a:off x="4360020" y="1214275"/>
              <a:ext cx="408874" cy="3033656"/>
              <a:chOff x="7727693" y="1815864"/>
              <a:chExt cx="408874" cy="2742451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7727693" y="1815864"/>
                <a:ext cx="408874" cy="27424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778457" y="1853437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109162" y="2110999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63055" y="220245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66616" y="3448248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206772" y="2263186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5846026" y="1619284"/>
              <a:ext cx="855259" cy="267247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686096" y="2079092"/>
              <a:ext cx="592598" cy="1168736"/>
            </a:xfrm>
            <a:prstGeom prst="rect">
              <a:avLst/>
            </a:prstGeom>
          </p:spPr>
        </p:pic>
        <p:cxnSp>
          <p:nvCxnSpPr>
            <p:cNvPr id="88" name="直接箭头连接符 87"/>
            <p:cNvCxnSpPr/>
            <p:nvPr/>
          </p:nvCxnSpPr>
          <p:spPr>
            <a:xfrm>
              <a:off x="3536578" y="285661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4044166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4810171" y="283656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文本框 91"/>
            <p:cNvSpPr txBox="1"/>
            <p:nvPr/>
          </p:nvSpPr>
          <p:spPr>
            <a:xfrm>
              <a:off x="5899619" y="1549307"/>
              <a:ext cx="100930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/>
                <a:t>LSTM</a:t>
              </a:r>
              <a:endParaRPr lang="zh-CN" altLang="en-US" b="1" dirty="0"/>
            </a:p>
          </p:txBody>
        </p:sp>
        <p:sp>
          <p:nvSpPr>
            <p:cNvPr id="93" name="矩形 92"/>
            <p:cNvSpPr/>
            <p:nvPr/>
          </p:nvSpPr>
          <p:spPr>
            <a:xfrm>
              <a:off x="5931916" y="1927823"/>
              <a:ext cx="672419" cy="2378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4" name="矩形 93"/>
            <p:cNvSpPr/>
            <p:nvPr/>
          </p:nvSpPr>
          <p:spPr>
            <a:xfrm>
              <a:off x="5926730" y="2369034"/>
              <a:ext cx="672419" cy="2378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5" name="矩形 94"/>
            <p:cNvSpPr/>
            <p:nvPr/>
          </p:nvSpPr>
          <p:spPr>
            <a:xfrm>
              <a:off x="5926730" y="2966308"/>
              <a:ext cx="672419" cy="2378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6" name="矩形 95"/>
            <p:cNvSpPr/>
            <p:nvPr/>
          </p:nvSpPr>
          <p:spPr>
            <a:xfrm>
              <a:off x="5926730" y="3590469"/>
              <a:ext cx="672419" cy="2378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97" name="矩形 96"/>
            <p:cNvSpPr/>
            <p:nvPr/>
          </p:nvSpPr>
          <p:spPr>
            <a:xfrm>
              <a:off x="5937496" y="3999125"/>
              <a:ext cx="672419" cy="23784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zh-CN" sz="1400" dirty="0">
                  <a:solidFill>
                    <a:schemeClr val="tx1"/>
                  </a:solidFill>
                </a:rPr>
                <a:t>LSTM</a:t>
              </a:r>
              <a:endParaRPr lang="zh-CN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6255148" y="2205446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接箭头连接符 100"/>
            <p:cNvCxnSpPr/>
            <p:nvPr/>
          </p:nvCxnSpPr>
          <p:spPr>
            <a:xfrm>
              <a:off x="6251140" y="2778957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6251133" y="2622541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>
              <a:off x="6259151" y="3232147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>
              <a:off x="6259157" y="3412616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接箭头连接符 104"/>
            <p:cNvCxnSpPr/>
            <p:nvPr/>
          </p:nvCxnSpPr>
          <p:spPr>
            <a:xfrm>
              <a:off x="6255141" y="3853783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5564161" y="283255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>
              <a:off x="6739245" y="284057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7049391" y="1738159"/>
              <a:ext cx="408874" cy="2371067"/>
              <a:chOff x="7727693" y="2187248"/>
              <a:chExt cx="408874" cy="2371067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727693" y="2187248"/>
                <a:ext cx="408874" cy="237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798342" y="2108947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7852235" y="2200404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7855796" y="344619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895952" y="2261134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7499351" y="2834513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>
              <a:off x="8275212" y="28345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文本框 123"/>
            <p:cNvSpPr txBox="1"/>
            <p:nvPr/>
          </p:nvSpPr>
          <p:spPr>
            <a:xfrm>
              <a:off x="8456515" y="2622541"/>
              <a:ext cx="142177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softmax</a:t>
              </a:r>
              <a:r>
                <a:rPr lang="zh-CN" altLang="en-US" dirty="0"/>
                <a:t>层</a:t>
              </a:r>
              <a:endParaRPr lang="en-US" altLang="zh-CN" dirty="0"/>
            </a:p>
          </p:txBody>
        </p:sp>
        <p:cxnSp>
          <p:nvCxnSpPr>
            <p:cNvPr id="126" name="直接箭头连接符 125"/>
            <p:cNvCxnSpPr/>
            <p:nvPr/>
          </p:nvCxnSpPr>
          <p:spPr>
            <a:xfrm flipV="1">
              <a:off x="8982375" y="2986555"/>
              <a:ext cx="0" cy="385116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8" name="文本框 127"/>
            <p:cNvSpPr txBox="1"/>
            <p:nvPr/>
          </p:nvSpPr>
          <p:spPr>
            <a:xfrm>
              <a:off x="8661710" y="3317966"/>
              <a:ext cx="142177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b="1" dirty="0" err="1"/>
                <a:t>Lable</a:t>
              </a:r>
              <a:endParaRPr lang="en-US" altLang="zh-CN" b="1" dirty="0"/>
            </a:p>
            <a:p>
              <a:endParaRPr lang="zh-CN" altLang="en-US" b="1" dirty="0"/>
            </a:p>
          </p:txBody>
        </p:sp>
        <p:sp>
          <p:nvSpPr>
            <p:cNvPr id="129" name="矩形 128"/>
            <p:cNvSpPr/>
            <p:nvPr/>
          </p:nvSpPr>
          <p:spPr>
            <a:xfrm>
              <a:off x="8738916" y="3582790"/>
              <a:ext cx="671744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8572653" y="2890056"/>
              <a:ext cx="810289" cy="76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弧形 134"/>
          <p:cNvSpPr/>
          <p:nvPr/>
        </p:nvSpPr>
        <p:spPr>
          <a:xfrm rot="21171700" flipH="1">
            <a:off x="1716739" y="1670548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/>
          <p:cNvSpPr/>
          <p:nvPr/>
        </p:nvSpPr>
        <p:spPr>
          <a:xfrm>
            <a:off x="1774955" y="1680847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6" name="组合 145"/>
          <p:cNvGrpSpPr/>
          <p:nvPr/>
        </p:nvGrpSpPr>
        <p:grpSpPr>
          <a:xfrm>
            <a:off x="1200345" y="1387240"/>
            <a:ext cx="4086224" cy="1913620"/>
            <a:chOff x="1200345" y="1387240"/>
            <a:chExt cx="4086224" cy="191362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00345" y="2537113"/>
              <a:ext cx="348688" cy="68769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161366" y="2087717"/>
              <a:ext cx="592598" cy="1168736"/>
            </a:xfrm>
            <a:prstGeom prst="rect">
              <a:avLst/>
            </a:prstGeom>
          </p:spPr>
        </p:pic>
        <p:cxnSp>
          <p:nvCxnSpPr>
            <p:cNvPr id="35" name="直接箭头连接符 34"/>
            <p:cNvCxnSpPr/>
            <p:nvPr/>
          </p:nvCxnSpPr>
          <p:spPr>
            <a:xfrm>
              <a:off x="1461924" y="286335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25936" y="2547216"/>
              <a:ext cx="348688" cy="687691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744450" y="2521632"/>
              <a:ext cx="348688" cy="687691"/>
            </a:xfrm>
            <a:prstGeom prst="rect">
              <a:avLst/>
            </a:prstGeom>
          </p:spPr>
        </p:pic>
        <p:cxnSp>
          <p:nvCxnSpPr>
            <p:cNvPr id="83" name="直接箭头连接符 82"/>
            <p:cNvCxnSpPr/>
            <p:nvPr/>
          </p:nvCxnSpPr>
          <p:spPr>
            <a:xfrm>
              <a:off x="2008552" y="285662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2485808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3083384" y="284860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37881" y="2537003"/>
              <a:ext cx="348688" cy="687691"/>
            </a:xfrm>
            <a:prstGeom prst="rect">
              <a:avLst/>
            </a:prstGeom>
          </p:spPr>
        </p:pic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28403" y="1387240"/>
              <a:ext cx="348688" cy="68769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10039" y="2132124"/>
              <a:ext cx="592598" cy="1168736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374609" y="2591623"/>
              <a:ext cx="348688" cy="687691"/>
            </a:xfrm>
            <a:prstGeom prst="rect">
              <a:avLst/>
            </a:prstGeom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93123" y="2566039"/>
              <a:ext cx="348688" cy="687691"/>
            </a:xfrm>
            <a:prstGeom prst="rect">
              <a:avLst/>
            </a:prstGeom>
          </p:spPr>
        </p:pic>
        <p:cxnSp>
          <p:nvCxnSpPr>
            <p:cNvPr id="140" name="直接箭头连接符 139"/>
            <p:cNvCxnSpPr/>
            <p:nvPr/>
          </p:nvCxnSpPr>
          <p:spPr>
            <a:xfrm>
              <a:off x="3657225" y="290103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4134481" y="288498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4732057" y="28930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77076" y="1431647"/>
              <a:ext cx="348688" cy="687691"/>
            </a:xfrm>
            <a:prstGeom prst="rect">
              <a:avLst/>
            </a:prstGeom>
          </p:spPr>
        </p:pic>
      </p:grpSp>
      <p:sp>
        <p:nvSpPr>
          <p:cNvPr id="144" name="弧形 143"/>
          <p:cNvSpPr/>
          <p:nvPr/>
        </p:nvSpPr>
        <p:spPr>
          <a:xfrm rot="21171700" flipH="1">
            <a:off x="3365412" y="1714955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>
            <a:off x="3423628" y="1725254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8679000" y="1296228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altLang="zh-CN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85348" y="1302659"/>
            <a:ext cx="3255085" cy="219179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87086" y="1185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Flatten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>
            <a:off x="965817" y="2860637"/>
            <a:ext cx="24656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5286569" y="1249272"/>
            <a:ext cx="5874082" cy="3033656"/>
            <a:chOff x="3536578" y="1214275"/>
            <a:chExt cx="5874082" cy="3033656"/>
          </a:xfrm>
        </p:grpSpPr>
        <p:grpSp>
          <p:nvGrpSpPr>
            <p:cNvPr id="89" name="组合 88"/>
            <p:cNvGrpSpPr/>
            <p:nvPr/>
          </p:nvGrpSpPr>
          <p:grpSpPr>
            <a:xfrm>
              <a:off x="4360020" y="1214275"/>
              <a:ext cx="408874" cy="3033656"/>
              <a:chOff x="7727693" y="1815864"/>
              <a:chExt cx="408874" cy="2742451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7727693" y="1815864"/>
                <a:ext cx="408874" cy="27424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778457" y="1853437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109162" y="2110999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63055" y="220245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66616" y="3448248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206772" y="2263186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5832509" y="1600001"/>
              <a:ext cx="855259" cy="2111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86096" y="2079092"/>
              <a:ext cx="592598" cy="1168736"/>
            </a:xfrm>
            <a:prstGeom prst="rect">
              <a:avLst/>
            </a:prstGeom>
          </p:spPr>
        </p:pic>
        <p:cxnSp>
          <p:nvCxnSpPr>
            <p:cNvPr id="88" name="直接箭头连接符 87"/>
            <p:cNvCxnSpPr/>
            <p:nvPr/>
          </p:nvCxnSpPr>
          <p:spPr>
            <a:xfrm>
              <a:off x="3536578" y="285661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4044166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4810171" y="283656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5931916" y="1684366"/>
              <a:ext cx="672419" cy="4068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LSTM</a:t>
              </a:r>
              <a:endPara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cell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6255148" y="2088483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6251133" y="2622541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>
              <a:off x="6259151" y="2796210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>
              <a:off x="6259157" y="2966044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5564161" y="283255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>
              <a:off x="6739245" y="284057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7049391" y="1738159"/>
              <a:ext cx="408874" cy="2371067"/>
              <a:chOff x="7727693" y="2187248"/>
              <a:chExt cx="408874" cy="2371067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727693" y="2187248"/>
                <a:ext cx="408874" cy="237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798342" y="2108947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7852235" y="2200404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7855796" y="344619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895952" y="2261134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7499351" y="2834513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>
              <a:off x="8275212" y="28345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8738916" y="3582790"/>
              <a:ext cx="671744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8572653" y="2890056"/>
              <a:ext cx="810289" cy="76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弧形 134"/>
          <p:cNvSpPr/>
          <p:nvPr/>
        </p:nvSpPr>
        <p:spPr>
          <a:xfrm rot="21171700" flipH="1">
            <a:off x="1716739" y="1670548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/>
          <p:cNvSpPr/>
          <p:nvPr/>
        </p:nvSpPr>
        <p:spPr>
          <a:xfrm>
            <a:off x="1774955" y="1680847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6" name="组合 145"/>
          <p:cNvGrpSpPr/>
          <p:nvPr/>
        </p:nvGrpSpPr>
        <p:grpSpPr>
          <a:xfrm>
            <a:off x="1200345" y="1387240"/>
            <a:ext cx="4086224" cy="1913620"/>
            <a:chOff x="1200345" y="1387240"/>
            <a:chExt cx="4086224" cy="191362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00345" y="2537113"/>
              <a:ext cx="348688" cy="68769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61366" y="2087717"/>
              <a:ext cx="592598" cy="1168736"/>
            </a:xfrm>
            <a:prstGeom prst="rect">
              <a:avLst/>
            </a:prstGeom>
          </p:spPr>
        </p:pic>
        <p:cxnSp>
          <p:nvCxnSpPr>
            <p:cNvPr id="35" name="直接箭头连接符 34"/>
            <p:cNvCxnSpPr/>
            <p:nvPr/>
          </p:nvCxnSpPr>
          <p:spPr>
            <a:xfrm>
              <a:off x="1461924" y="286335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5936" y="2547216"/>
              <a:ext cx="348688" cy="687691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9281" y="2521632"/>
              <a:ext cx="348688" cy="687691"/>
            </a:xfrm>
            <a:prstGeom prst="rect">
              <a:avLst/>
            </a:prstGeom>
          </p:spPr>
        </p:pic>
        <p:cxnSp>
          <p:nvCxnSpPr>
            <p:cNvPr id="83" name="直接箭头连接符 82"/>
            <p:cNvCxnSpPr/>
            <p:nvPr/>
          </p:nvCxnSpPr>
          <p:spPr>
            <a:xfrm>
              <a:off x="2008552" y="285662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2485808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3083384" y="284860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37881" y="2537003"/>
              <a:ext cx="348688" cy="687691"/>
            </a:xfrm>
            <a:prstGeom prst="rect">
              <a:avLst/>
            </a:prstGeom>
          </p:spPr>
        </p:pic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28403" y="1387240"/>
              <a:ext cx="348688" cy="68769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0039" y="2132124"/>
              <a:ext cx="592598" cy="1168736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4609" y="2591623"/>
              <a:ext cx="348688" cy="687691"/>
            </a:xfrm>
            <a:prstGeom prst="rect">
              <a:avLst/>
            </a:prstGeom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93123" y="2566039"/>
              <a:ext cx="348688" cy="687691"/>
            </a:xfrm>
            <a:prstGeom prst="rect">
              <a:avLst/>
            </a:prstGeom>
          </p:spPr>
        </p:pic>
        <p:cxnSp>
          <p:nvCxnSpPr>
            <p:cNvPr id="140" name="直接箭头连接符 139"/>
            <p:cNvCxnSpPr/>
            <p:nvPr/>
          </p:nvCxnSpPr>
          <p:spPr>
            <a:xfrm>
              <a:off x="3657225" y="290103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4134481" y="288498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4732057" y="28930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77076" y="1431647"/>
              <a:ext cx="348688" cy="687691"/>
            </a:xfrm>
            <a:prstGeom prst="rect">
              <a:avLst/>
            </a:prstGeom>
          </p:spPr>
        </p:pic>
      </p:grpSp>
      <p:sp>
        <p:nvSpPr>
          <p:cNvPr id="144" name="弧形 143"/>
          <p:cNvSpPr/>
          <p:nvPr/>
        </p:nvSpPr>
        <p:spPr>
          <a:xfrm rot="21171700" flipH="1">
            <a:off x="3365412" y="1714955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>
            <a:off x="3423628" y="1725254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8567745" y="12570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6076" y="2486555"/>
            <a:ext cx="893222" cy="808790"/>
            <a:chOff x="58564" y="3114039"/>
            <a:chExt cx="1039090" cy="914265"/>
          </a:xfrm>
        </p:grpSpPr>
        <p:grpSp>
          <p:nvGrpSpPr>
            <p:cNvPr id="3" name="组合 2"/>
            <p:cNvGrpSpPr/>
            <p:nvPr/>
          </p:nvGrpSpPr>
          <p:grpSpPr>
            <a:xfrm>
              <a:off x="58564" y="3114039"/>
              <a:ext cx="1039090" cy="832310"/>
              <a:chOff x="61041" y="2404031"/>
              <a:chExt cx="1039090" cy="83231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1041" y="2404031"/>
                <a:ext cx="886690" cy="679910"/>
                <a:chOff x="352462" y="1576642"/>
                <a:chExt cx="2217231" cy="1611774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462" y="1576642"/>
                  <a:ext cx="1840920" cy="1383173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7989" y="1816978"/>
                  <a:ext cx="1704762" cy="1295238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931" y="1893178"/>
                  <a:ext cx="1704762" cy="1295238"/>
                </a:xfrm>
                <a:prstGeom prst="rect">
                  <a:avLst/>
                </a:prstGeom>
              </p:spPr>
            </p:pic>
            <p:cxnSp>
              <p:nvCxnSpPr>
                <p:cNvPr id="9" name="直接连接符 8"/>
                <p:cNvCxnSpPr/>
                <p:nvPr/>
              </p:nvCxnSpPr>
              <p:spPr>
                <a:xfrm>
                  <a:off x="587989" y="1816978"/>
                  <a:ext cx="170476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587989" y="1816978"/>
                  <a:ext cx="0" cy="1295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587989" y="3112216"/>
                  <a:ext cx="3325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2292751" y="1816978"/>
                  <a:ext cx="0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组合 99"/>
              <p:cNvGrpSpPr/>
              <p:nvPr/>
            </p:nvGrpSpPr>
            <p:grpSpPr>
              <a:xfrm>
                <a:off x="213441" y="2556431"/>
                <a:ext cx="886690" cy="679910"/>
                <a:chOff x="352462" y="1576642"/>
                <a:chExt cx="2217231" cy="1611774"/>
              </a:xfrm>
            </p:grpSpPr>
            <p:pic>
              <p:nvPicPr>
                <p:cNvPr id="110" name="图片 10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462" y="1576642"/>
                  <a:ext cx="1840920" cy="1383173"/>
                </a:xfrm>
                <a:prstGeom prst="rect">
                  <a:avLst/>
                </a:prstGeom>
              </p:spPr>
            </p:pic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7989" y="1816978"/>
                  <a:ext cx="1704762" cy="1295238"/>
                </a:xfrm>
                <a:prstGeom prst="rect">
                  <a:avLst/>
                </a:prstGeom>
              </p:spPr>
            </p:pic>
            <p:pic>
              <p:nvPicPr>
                <p:cNvPr id="122" name="图片 1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931" y="1893178"/>
                  <a:ext cx="1704762" cy="1295238"/>
                </a:xfrm>
                <a:prstGeom prst="rect">
                  <a:avLst/>
                </a:prstGeom>
              </p:spPr>
            </p:pic>
            <p:cxnSp>
              <p:nvCxnSpPr>
                <p:cNvPr id="125" name="直接连接符 124"/>
                <p:cNvCxnSpPr/>
                <p:nvPr/>
              </p:nvCxnSpPr>
              <p:spPr>
                <a:xfrm>
                  <a:off x="587989" y="1816978"/>
                  <a:ext cx="170476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587989" y="1816978"/>
                  <a:ext cx="0" cy="1295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587989" y="3112216"/>
                  <a:ext cx="3325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2292751" y="1816978"/>
                  <a:ext cx="0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16" y="3444605"/>
              <a:ext cx="719988" cy="583699"/>
            </a:xfrm>
            <a:prstGeom prst="rect">
              <a:avLst/>
            </a:prstGeom>
          </p:spPr>
        </p:pic>
      </p:grpSp>
      <p:sp>
        <p:nvSpPr>
          <p:cNvPr id="12" name="等腰三角形 11"/>
          <p:cNvSpPr/>
          <p:nvPr/>
        </p:nvSpPr>
        <p:spPr>
          <a:xfrm>
            <a:off x="1472778" y="2923102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>
            <a:off x="5342192" y="2937919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>
            <a:off x="5866848" y="2944368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10358234" y="2297569"/>
            <a:ext cx="408874" cy="121329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/>
          <p:cNvSpPr txBox="1"/>
          <p:nvPr/>
        </p:nvSpPr>
        <p:spPr>
          <a:xfrm>
            <a:off x="10462264" y="2269516"/>
            <a:ext cx="28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zh-CN" altLang="en-US" sz="2400" b="1" dirty="0"/>
          </a:p>
        </p:txBody>
      </p:sp>
      <p:sp>
        <p:nvSpPr>
          <p:cNvPr id="148" name="矩形 147"/>
          <p:cNvSpPr/>
          <p:nvPr/>
        </p:nvSpPr>
        <p:spPr>
          <a:xfrm>
            <a:off x="7694981" y="2263440"/>
            <a:ext cx="672419" cy="406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LSTM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cell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693856" y="3170875"/>
            <a:ext cx="672419" cy="406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LSTM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cell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2846158" y="4637716"/>
            <a:ext cx="8133775" cy="925231"/>
            <a:chOff x="2826346" y="4594702"/>
            <a:chExt cx="8157087" cy="1023183"/>
          </a:xfrm>
        </p:grpSpPr>
        <p:grpSp>
          <p:nvGrpSpPr>
            <p:cNvPr id="21" name="组合 20"/>
            <p:cNvGrpSpPr/>
            <p:nvPr/>
          </p:nvGrpSpPr>
          <p:grpSpPr>
            <a:xfrm>
              <a:off x="2826346" y="4594702"/>
              <a:ext cx="8157087" cy="1023183"/>
              <a:chOff x="2428680" y="4743293"/>
              <a:chExt cx="8157465" cy="990910"/>
            </a:xfrm>
          </p:grpSpPr>
          <p:sp>
            <p:nvSpPr>
              <p:cNvPr id="211" name="矩形 210"/>
              <p:cNvSpPr/>
              <p:nvPr/>
            </p:nvSpPr>
            <p:spPr>
              <a:xfrm>
                <a:off x="8703352" y="4795535"/>
                <a:ext cx="239192" cy="79132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rgbClr val="7030A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0" name="组合 19"/>
              <p:cNvGrpSpPr/>
              <p:nvPr/>
            </p:nvGrpSpPr>
            <p:grpSpPr>
              <a:xfrm>
                <a:off x="2428680" y="4743293"/>
                <a:ext cx="8157465" cy="990910"/>
                <a:chOff x="2393274" y="4742844"/>
                <a:chExt cx="8157465" cy="990910"/>
              </a:xfrm>
            </p:grpSpPr>
            <p:grpSp>
              <p:nvGrpSpPr>
                <p:cNvPr id="17" name="组合 16"/>
                <p:cNvGrpSpPr/>
                <p:nvPr/>
              </p:nvGrpSpPr>
              <p:grpSpPr>
                <a:xfrm>
                  <a:off x="2393274" y="4742844"/>
                  <a:ext cx="8157465" cy="990910"/>
                  <a:chOff x="3581676" y="4671546"/>
                  <a:chExt cx="8157465" cy="990910"/>
                </a:xfrm>
              </p:grpSpPr>
              <p:grpSp>
                <p:nvGrpSpPr>
                  <p:cNvPr id="16" name="组合 15"/>
                  <p:cNvGrpSpPr/>
                  <p:nvPr/>
                </p:nvGrpSpPr>
                <p:grpSpPr>
                  <a:xfrm>
                    <a:off x="3686375" y="4700279"/>
                    <a:ext cx="8052766" cy="962177"/>
                    <a:chOff x="2176149" y="4653310"/>
                    <a:chExt cx="9328289" cy="1028582"/>
                  </a:xfrm>
                </p:grpSpPr>
                <p:grpSp>
                  <p:nvGrpSpPr>
                    <p:cNvPr id="147" name="组合 146"/>
                    <p:cNvGrpSpPr/>
                    <p:nvPr/>
                  </p:nvGrpSpPr>
                  <p:grpSpPr>
                    <a:xfrm>
                      <a:off x="2586868" y="4692751"/>
                      <a:ext cx="83572" cy="129418"/>
                      <a:chOff x="836978" y="2505415"/>
                      <a:chExt cx="152400" cy="216688"/>
                    </a:xfrm>
                  </p:grpSpPr>
                  <p:cxnSp>
                    <p:nvCxnSpPr>
                      <p:cNvPr id="163" name="直接连接符 162"/>
                      <p:cNvCxnSpPr/>
                      <p:nvPr/>
                    </p:nvCxnSpPr>
                    <p:spPr>
                      <a:xfrm>
                        <a:off x="836978" y="2505415"/>
                        <a:ext cx="0" cy="6428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56" name="直接连接符 155"/>
                      <p:cNvCxnSpPr/>
                      <p:nvPr/>
                    </p:nvCxnSpPr>
                    <p:spPr>
                      <a:xfrm>
                        <a:off x="989378" y="2657814"/>
                        <a:ext cx="0" cy="64289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sp>
                  <p:nvSpPr>
                    <p:cNvPr id="164" name="矩形 163"/>
                    <p:cNvSpPr/>
                    <p:nvPr/>
                  </p:nvSpPr>
                  <p:spPr>
                    <a:xfrm>
                      <a:off x="2176149" y="5245190"/>
                      <a:ext cx="444570" cy="27966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rgbClr val="00B0F0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>
                        <a:solidFill>
                          <a:schemeClr val="bg1"/>
                        </a:solidFill>
                      </a:endParaRPr>
                    </a:p>
                  </p:txBody>
                </p:sp>
                <p:pic>
                  <p:nvPicPr>
                    <p:cNvPr id="167" name="图片 166"/>
                    <p:cNvPicPr>
                      <a:picLocks noChangeAspect="1"/>
                    </p:cNvPicPr>
                    <p:nvPr/>
                  </p:nvPicPr>
                  <p:blipFill>
                    <a:blip r:embed="rId1"/>
                    <a:stretch>
                      <a:fillRect/>
                    </a:stretch>
                  </p:blipFill>
                  <p:spPr>
                    <a:xfrm>
                      <a:off x="3982355" y="4696177"/>
                      <a:ext cx="174858" cy="344857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8" name="图片 167"/>
                    <p:cNvPicPr>
                      <a:picLocks noChangeAspect="1"/>
                    </p:cNvPicPr>
                    <p:nvPr/>
                  </p:nvPicPr>
                  <p:blipFill>
                    <a:blip r:embed="rId1"/>
                    <a:stretch>
                      <a:fillRect/>
                    </a:stretch>
                  </p:blipFill>
                  <p:spPr>
                    <a:xfrm>
                      <a:off x="3888157" y="5152751"/>
                      <a:ext cx="268296" cy="529141"/>
                    </a:xfrm>
                    <a:prstGeom prst="rect">
                      <a:avLst/>
                    </a:prstGeom>
                  </p:spPr>
                </p:pic>
                <p:sp>
                  <p:nvSpPr>
                    <p:cNvPr id="169" name="等腰三角形 168"/>
                    <p:cNvSpPr/>
                    <p:nvPr/>
                  </p:nvSpPr>
                  <p:spPr>
                    <a:xfrm>
                      <a:off x="10551540" y="4868605"/>
                      <a:ext cx="219321" cy="279666"/>
                    </a:xfrm>
                    <a:prstGeom prst="triangle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8" name="矩形 177"/>
                    <p:cNvSpPr/>
                    <p:nvPr/>
                  </p:nvSpPr>
                  <p:spPr>
                    <a:xfrm>
                      <a:off x="5021575" y="4653310"/>
                      <a:ext cx="211821" cy="87154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accent2">
                          <a:lumMod val="75000"/>
                        </a:schemeClr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79" name="矩形 178"/>
                    <p:cNvSpPr/>
                    <p:nvPr/>
                  </p:nvSpPr>
                  <p:spPr>
                    <a:xfrm>
                      <a:off x="6136463" y="4669578"/>
                      <a:ext cx="229806" cy="871540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80" name="矩形 179"/>
                    <p:cNvSpPr/>
                    <p:nvPr/>
                  </p:nvSpPr>
                  <p:spPr>
                    <a:xfrm>
                      <a:off x="8223772" y="4653680"/>
                      <a:ext cx="237612" cy="864706"/>
                    </a:xfrm>
                    <a:prstGeom prst="rect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/>
                    </a:p>
                  </p:txBody>
                </p:sp>
                <p:sp>
                  <p:nvSpPr>
                    <p:cNvPr id="14" name="文本框 13"/>
                    <p:cNvSpPr txBox="1"/>
                    <p:nvPr/>
                  </p:nvSpPr>
                  <p:spPr>
                    <a:xfrm>
                      <a:off x="2758176" y="4746624"/>
                      <a:ext cx="540732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输入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1" name="文本框 180"/>
                    <p:cNvSpPr txBox="1"/>
                    <p:nvPr/>
                  </p:nvSpPr>
                  <p:spPr>
                    <a:xfrm>
                      <a:off x="2675006" y="5212944"/>
                      <a:ext cx="1194365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残差学习模块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2" name="文本框 181"/>
                    <p:cNvSpPr txBox="1"/>
                    <p:nvPr/>
                  </p:nvSpPr>
                  <p:spPr>
                    <a:xfrm>
                      <a:off x="4097500" y="4717983"/>
                      <a:ext cx="867549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1×1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卷积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3" name="文本框 182"/>
                    <p:cNvSpPr txBox="1"/>
                    <p:nvPr/>
                  </p:nvSpPr>
                  <p:spPr>
                    <a:xfrm>
                      <a:off x="4113325" y="5201578"/>
                      <a:ext cx="867549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3×3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卷积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4" name="文本框 183"/>
                    <p:cNvSpPr txBox="1"/>
                    <p:nvPr/>
                  </p:nvSpPr>
                  <p:spPr>
                    <a:xfrm>
                      <a:off x="5149411" y="4947132"/>
                      <a:ext cx="949253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Flatten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5" name="文本框 184"/>
                    <p:cNvSpPr txBox="1"/>
                    <p:nvPr/>
                  </p:nvSpPr>
                  <p:spPr>
                    <a:xfrm>
                      <a:off x="6287961" y="4958548"/>
                      <a:ext cx="867549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全连接层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6" name="矩形 185"/>
                    <p:cNvSpPr/>
                    <p:nvPr/>
                  </p:nvSpPr>
                  <p:spPr>
                    <a:xfrm>
                      <a:off x="7169314" y="4653310"/>
                      <a:ext cx="282307" cy="887808"/>
                    </a:xfrm>
                    <a:prstGeom prst="rect">
                      <a:avLst/>
                    </a:prstGeom>
                    <a:solidFill>
                      <a:schemeClr val="accent1">
                        <a:lumMod val="20000"/>
                        <a:lumOff val="80000"/>
                      </a:schemeClr>
                    </a:solidFill>
                    <a:ln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zh-CN" altLang="en-US" dirty="0"/>
                    </a:p>
                  </p:txBody>
                </p:sp>
                <p:sp>
                  <p:nvSpPr>
                    <p:cNvPr id="187" name="文本框 186"/>
                    <p:cNvSpPr txBox="1"/>
                    <p:nvPr/>
                  </p:nvSpPr>
                  <p:spPr>
                    <a:xfrm>
                      <a:off x="7359685" y="4957381"/>
                      <a:ext cx="867549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LSTM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网络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8" name="文本框 187"/>
                    <p:cNvSpPr txBox="1"/>
                    <p:nvPr/>
                  </p:nvSpPr>
                  <p:spPr>
                    <a:xfrm>
                      <a:off x="8390137" y="4968340"/>
                      <a:ext cx="949253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Reshape</a:t>
                      </a:r>
                      <a:r>
                        <a:rPr lang="zh-CN" altLang="en-US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层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  <p:sp>
                  <p:nvSpPr>
                    <p:cNvPr id="189" name="文本框 188"/>
                    <p:cNvSpPr txBox="1"/>
                    <p:nvPr/>
                  </p:nvSpPr>
                  <p:spPr>
                    <a:xfrm>
                      <a:off x="10718593" y="4907853"/>
                      <a:ext cx="785845" cy="279665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r>
                        <a:rPr lang="en-US" altLang="zh-CN" sz="1100" dirty="0"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BN+RELU</a:t>
                      </a:r>
                      <a:endParaRPr lang="zh-CN" altLang="en-US" sz="1100" dirty="0"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p:txBody>
                </p:sp>
              </p:grpSp>
              <p:grpSp>
                <p:nvGrpSpPr>
                  <p:cNvPr id="190" name="组合 189"/>
                  <p:cNvGrpSpPr/>
                  <p:nvPr/>
                </p:nvGrpSpPr>
                <p:grpSpPr>
                  <a:xfrm>
                    <a:off x="3581676" y="4671546"/>
                    <a:ext cx="541678" cy="492426"/>
                    <a:chOff x="58564" y="3114039"/>
                    <a:chExt cx="1039090" cy="914265"/>
                  </a:xfrm>
                </p:grpSpPr>
                <p:grpSp>
                  <p:nvGrpSpPr>
                    <p:cNvPr id="191" name="组合 190"/>
                    <p:cNvGrpSpPr/>
                    <p:nvPr/>
                  </p:nvGrpSpPr>
                  <p:grpSpPr>
                    <a:xfrm>
                      <a:off x="58564" y="3114039"/>
                      <a:ext cx="1039090" cy="832310"/>
                      <a:chOff x="61041" y="2404031"/>
                      <a:chExt cx="1039090" cy="832310"/>
                    </a:xfrm>
                  </p:grpSpPr>
                  <p:grpSp>
                    <p:nvGrpSpPr>
                      <p:cNvPr id="193" name="组合 192"/>
                      <p:cNvGrpSpPr/>
                      <p:nvPr/>
                    </p:nvGrpSpPr>
                    <p:grpSpPr>
                      <a:xfrm>
                        <a:off x="61041" y="2404031"/>
                        <a:ext cx="886690" cy="679910"/>
                        <a:chOff x="352462" y="1576642"/>
                        <a:chExt cx="2217231" cy="1611774"/>
                      </a:xfrm>
                    </p:grpSpPr>
                    <p:pic>
                      <p:nvPicPr>
                        <p:cNvPr id="202" name="图片 201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2462" y="1576642"/>
                          <a:ext cx="1840920" cy="138317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03" name="图片 202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87989" y="1816978"/>
                          <a:ext cx="1704762" cy="129523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204" name="图片 203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64931" y="1893178"/>
                          <a:ext cx="1704762" cy="129523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205" name="直接连接符 204"/>
                        <p:cNvCxnSpPr/>
                        <p:nvPr/>
                      </p:nvCxnSpPr>
                      <p:spPr>
                        <a:xfrm>
                          <a:off x="587989" y="1816978"/>
                          <a:ext cx="170476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6" name="直接连接符 205"/>
                        <p:cNvCxnSpPr/>
                        <p:nvPr/>
                      </p:nvCxnSpPr>
                      <p:spPr>
                        <a:xfrm>
                          <a:off x="587989" y="1816978"/>
                          <a:ext cx="0" cy="1295238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7" name="直接连接符 206"/>
                        <p:cNvCxnSpPr/>
                        <p:nvPr/>
                      </p:nvCxnSpPr>
                      <p:spPr>
                        <a:xfrm>
                          <a:off x="587989" y="3112216"/>
                          <a:ext cx="332509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8" name="直接连接符 207"/>
                        <p:cNvCxnSpPr/>
                        <p:nvPr/>
                      </p:nvCxnSpPr>
                      <p:spPr>
                        <a:xfrm>
                          <a:off x="2292751" y="1816978"/>
                          <a:ext cx="0" cy="1524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  <p:grpSp>
                    <p:nvGrpSpPr>
                      <p:cNvPr id="194" name="组合 193"/>
                      <p:cNvGrpSpPr/>
                      <p:nvPr/>
                    </p:nvGrpSpPr>
                    <p:grpSpPr>
                      <a:xfrm>
                        <a:off x="213441" y="2556431"/>
                        <a:ext cx="886690" cy="679910"/>
                        <a:chOff x="352462" y="1576642"/>
                        <a:chExt cx="2217231" cy="1611774"/>
                      </a:xfrm>
                    </p:grpSpPr>
                    <p:pic>
                      <p:nvPicPr>
                        <p:cNvPr id="195" name="图片 194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352462" y="1576642"/>
                          <a:ext cx="1840920" cy="1383173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6" name="图片 195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587989" y="1816978"/>
                          <a:ext cx="1704762" cy="1295238"/>
                        </a:xfrm>
                        <a:prstGeom prst="rect">
                          <a:avLst/>
                        </a:prstGeom>
                      </p:spPr>
                    </p:pic>
                    <p:pic>
                      <p:nvPicPr>
                        <p:cNvPr id="197" name="图片 196"/>
                        <p:cNvPicPr>
                          <a:picLocks noChangeAspect="1"/>
                        </p:cNvPicPr>
                        <p:nvPr/>
                      </p:nvPicPr>
                      <p:blipFill>
                        <a:blip r:embed="rId2"/>
                        <a:stretch>
                          <a:fillRect/>
                        </a:stretch>
                      </p:blipFill>
                      <p:spPr>
                        <a:xfrm>
                          <a:off x="864931" y="1893178"/>
                          <a:ext cx="1704762" cy="1295238"/>
                        </a:xfrm>
                        <a:prstGeom prst="rect">
                          <a:avLst/>
                        </a:prstGeom>
                      </p:spPr>
                    </p:pic>
                    <p:cxnSp>
                      <p:nvCxnSpPr>
                        <p:cNvPr id="198" name="直接连接符 197"/>
                        <p:cNvCxnSpPr/>
                        <p:nvPr/>
                      </p:nvCxnSpPr>
                      <p:spPr>
                        <a:xfrm>
                          <a:off x="587989" y="1816978"/>
                          <a:ext cx="1704762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199" name="直接连接符 198"/>
                        <p:cNvCxnSpPr/>
                        <p:nvPr/>
                      </p:nvCxnSpPr>
                      <p:spPr>
                        <a:xfrm>
                          <a:off x="587989" y="1816978"/>
                          <a:ext cx="0" cy="1295238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0" name="直接连接符 199"/>
                        <p:cNvCxnSpPr/>
                        <p:nvPr/>
                      </p:nvCxnSpPr>
                      <p:spPr>
                        <a:xfrm>
                          <a:off x="587989" y="3112216"/>
                          <a:ext cx="332509" cy="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  <p:cxnSp>
                      <p:nvCxnSpPr>
                        <p:cNvPr id="201" name="直接连接符 200"/>
                        <p:cNvCxnSpPr/>
                        <p:nvPr/>
                      </p:nvCxnSpPr>
                      <p:spPr>
                        <a:xfrm>
                          <a:off x="2292751" y="1816978"/>
                          <a:ext cx="0" cy="152400"/>
                        </a:xfrm>
                        <a:prstGeom prst="line">
                          <a:avLst/>
                        </a:prstGeom>
                        <a:ln>
                          <a:solidFill>
                            <a:schemeClr val="tx1"/>
                          </a:solidFill>
                          <a:prstDash val="dash"/>
                        </a:ln>
                      </p:spPr>
                      <p:style>
                        <a:lnRef idx="1">
                          <a:schemeClr val="accent1"/>
                        </a:lnRef>
                        <a:fillRef idx="0">
                          <a:schemeClr val="accent1"/>
                        </a:fillRef>
                        <a:effectRef idx="0">
                          <a:schemeClr val="accent1"/>
                        </a:effectRef>
                        <a:fontRef idx="minor">
                          <a:schemeClr val="tx1"/>
                        </a:fontRef>
                      </p:style>
                    </p:cxnSp>
                  </p:grpSp>
                </p:grpSp>
                <p:pic>
                  <p:nvPicPr>
                    <p:cNvPr id="192" name="图片 191"/>
                    <p:cNvPicPr>
                      <a:picLocks noChangeAspect="1"/>
                    </p:cNvPicPr>
                    <p:nvPr/>
                  </p:nvPicPr>
                  <p:blipFill>
                    <a:blip r:embed="rId3"/>
                    <a:stretch>
                      <a:fillRect/>
                    </a:stretch>
                  </p:blipFill>
                  <p:spPr>
                    <a:xfrm>
                      <a:off x="377516" y="3444605"/>
                      <a:ext cx="719988" cy="583699"/>
                    </a:xfrm>
                    <a:prstGeom prst="rect">
                      <a:avLst/>
                    </a:prstGeom>
                  </p:spPr>
                </p:pic>
              </p:grpSp>
            </p:grpSp>
            <p:sp>
              <p:nvSpPr>
                <p:cNvPr id="212" name="文本框 211"/>
                <p:cNvSpPr txBox="1"/>
                <p:nvPr/>
              </p:nvSpPr>
              <p:spPr>
                <a:xfrm>
                  <a:off x="8887247" y="5043987"/>
                  <a:ext cx="819455" cy="2616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zh-CN" sz="1100" dirty="0" err="1">
                      <a:latin typeface="宋体" panose="02010600030101010101" pitchFamily="2" charset="-122"/>
                      <a:ea typeface="宋体" panose="02010600030101010101" pitchFamily="2" charset="-122"/>
                    </a:rPr>
                    <a:t>Softmax</a:t>
                  </a:r>
                  <a:r>
                    <a:rPr lang="zh-CN" altLang="en-US" sz="1100" dirty="0">
                      <a:latin typeface="宋体" panose="02010600030101010101" pitchFamily="2" charset="-122"/>
                      <a:ea typeface="宋体" panose="02010600030101010101" pitchFamily="2" charset="-122"/>
                    </a:rPr>
                    <a:t>层</a:t>
                  </a:r>
                  <a:endParaRPr lang="zh-CN" altLang="en-US" sz="1100" dirty="0">
                    <a:latin typeface="宋体" panose="02010600030101010101" pitchFamily="2" charset="-122"/>
                    <a:ea typeface="宋体" panose="02010600030101010101" pitchFamily="2" charset="-122"/>
                  </a:endParaRPr>
                </a:p>
              </p:txBody>
            </p:sp>
          </p:grpSp>
        </p:grpSp>
        <p:sp>
          <p:nvSpPr>
            <p:cNvPr id="22" name="矩形 21"/>
            <p:cNvSpPr/>
            <p:nvPr/>
          </p:nvSpPr>
          <p:spPr>
            <a:xfrm>
              <a:off x="9433710" y="5117835"/>
              <a:ext cx="476475" cy="2670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1585348" y="1302659"/>
            <a:ext cx="3255085" cy="2191792"/>
          </a:xfrm>
          <a:prstGeom prst="rect">
            <a:avLst/>
          </a:prstGeom>
          <a:solidFill>
            <a:schemeClr val="bg1"/>
          </a:solidFill>
          <a:ln>
            <a:solidFill>
              <a:srgbClr val="00B0F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5887086" y="118592"/>
            <a:ext cx="85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Flatten</a:t>
            </a:r>
            <a:endParaRPr lang="zh-CN" altLang="en-US" dirty="0"/>
          </a:p>
        </p:txBody>
      </p:sp>
      <p:cxnSp>
        <p:nvCxnSpPr>
          <p:cNvPr id="77" name="直接箭头连接符 76"/>
          <p:cNvCxnSpPr/>
          <p:nvPr/>
        </p:nvCxnSpPr>
        <p:spPr>
          <a:xfrm>
            <a:off x="965817" y="2860637"/>
            <a:ext cx="246560" cy="0"/>
          </a:xfrm>
          <a:prstGeom prst="straightConnector1">
            <a:avLst/>
          </a:prstGeom>
          <a:ln w="412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6" name="组合 135"/>
          <p:cNvGrpSpPr/>
          <p:nvPr/>
        </p:nvGrpSpPr>
        <p:grpSpPr>
          <a:xfrm>
            <a:off x="5286569" y="1249272"/>
            <a:ext cx="5874082" cy="3033656"/>
            <a:chOff x="3536578" y="1214275"/>
            <a:chExt cx="5874082" cy="3033656"/>
          </a:xfrm>
        </p:grpSpPr>
        <p:grpSp>
          <p:nvGrpSpPr>
            <p:cNvPr id="89" name="组合 88"/>
            <p:cNvGrpSpPr/>
            <p:nvPr/>
          </p:nvGrpSpPr>
          <p:grpSpPr>
            <a:xfrm>
              <a:off x="4360020" y="1214275"/>
              <a:ext cx="408874" cy="3033656"/>
              <a:chOff x="7727693" y="1815864"/>
              <a:chExt cx="408874" cy="2742451"/>
            </a:xfrm>
          </p:grpSpPr>
          <p:sp>
            <p:nvSpPr>
              <p:cNvPr id="46" name="矩形 45"/>
              <p:cNvSpPr/>
              <p:nvPr/>
            </p:nvSpPr>
            <p:spPr>
              <a:xfrm>
                <a:off x="7727693" y="1815864"/>
                <a:ext cx="408874" cy="274245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2">
                    <a:lumMod val="7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7778457" y="1853437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椭圆 48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55" name="文本框 5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58" name="矩形 57"/>
            <p:cNvSpPr/>
            <p:nvPr/>
          </p:nvSpPr>
          <p:spPr>
            <a:xfrm>
              <a:off x="5109162" y="2110999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5163055" y="220245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5" name="椭圆 64"/>
            <p:cNvSpPr/>
            <p:nvPr/>
          </p:nvSpPr>
          <p:spPr>
            <a:xfrm>
              <a:off x="5166616" y="3448248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5206772" y="2263186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sp>
          <p:nvSpPr>
            <p:cNvPr id="73" name="矩形 72"/>
            <p:cNvSpPr/>
            <p:nvPr/>
          </p:nvSpPr>
          <p:spPr>
            <a:xfrm>
              <a:off x="5832509" y="1600001"/>
              <a:ext cx="855259" cy="2111739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87" name="图片 8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686096" y="2079092"/>
              <a:ext cx="592598" cy="1168736"/>
            </a:xfrm>
            <a:prstGeom prst="rect">
              <a:avLst/>
            </a:prstGeom>
          </p:spPr>
        </p:pic>
        <p:cxnSp>
          <p:nvCxnSpPr>
            <p:cNvPr id="88" name="直接箭头连接符 87"/>
            <p:cNvCxnSpPr/>
            <p:nvPr/>
          </p:nvCxnSpPr>
          <p:spPr>
            <a:xfrm>
              <a:off x="3536578" y="285661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箭头连接符 89"/>
            <p:cNvCxnSpPr/>
            <p:nvPr/>
          </p:nvCxnSpPr>
          <p:spPr>
            <a:xfrm>
              <a:off x="4044166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直接箭头连接符 90"/>
            <p:cNvCxnSpPr/>
            <p:nvPr/>
          </p:nvCxnSpPr>
          <p:spPr>
            <a:xfrm>
              <a:off x="4810171" y="283656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3" name="矩形 92"/>
            <p:cNvSpPr/>
            <p:nvPr/>
          </p:nvSpPr>
          <p:spPr>
            <a:xfrm>
              <a:off x="5931916" y="1684366"/>
              <a:ext cx="672419" cy="40687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LSTM</a:t>
              </a:r>
              <a:endPara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cell</a:t>
              </a:r>
              <a:endParaRPr lang="zh-CN" altLang="en-US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cxnSp>
          <p:nvCxnSpPr>
            <p:cNvPr id="99" name="直接箭头连接符 98"/>
            <p:cNvCxnSpPr/>
            <p:nvPr/>
          </p:nvCxnSpPr>
          <p:spPr>
            <a:xfrm>
              <a:off x="6255148" y="2088483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接箭头连接符 101"/>
            <p:cNvCxnSpPr/>
            <p:nvPr/>
          </p:nvCxnSpPr>
          <p:spPr>
            <a:xfrm>
              <a:off x="6251133" y="2622541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接箭头连接符 102"/>
            <p:cNvCxnSpPr/>
            <p:nvPr/>
          </p:nvCxnSpPr>
          <p:spPr>
            <a:xfrm>
              <a:off x="6259151" y="2796210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接箭头连接符 103"/>
            <p:cNvCxnSpPr/>
            <p:nvPr/>
          </p:nvCxnSpPr>
          <p:spPr>
            <a:xfrm>
              <a:off x="6259157" y="2966044"/>
              <a:ext cx="0" cy="139524"/>
            </a:xfrm>
            <a:prstGeom prst="straightConnector1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接箭头连接符 105"/>
            <p:cNvCxnSpPr/>
            <p:nvPr/>
          </p:nvCxnSpPr>
          <p:spPr>
            <a:xfrm>
              <a:off x="5564161" y="2832555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接箭头连接符 106"/>
            <p:cNvCxnSpPr/>
            <p:nvPr/>
          </p:nvCxnSpPr>
          <p:spPr>
            <a:xfrm>
              <a:off x="6739245" y="284057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8" name="组合 107"/>
            <p:cNvGrpSpPr/>
            <p:nvPr/>
          </p:nvGrpSpPr>
          <p:grpSpPr>
            <a:xfrm>
              <a:off x="7049391" y="1738159"/>
              <a:ext cx="408874" cy="2371067"/>
              <a:chOff x="7727693" y="2187248"/>
              <a:chExt cx="408874" cy="2371067"/>
            </a:xfrm>
          </p:grpSpPr>
          <p:sp>
            <p:nvSpPr>
              <p:cNvPr id="109" name="矩形 108"/>
              <p:cNvSpPr/>
              <p:nvPr/>
            </p:nvSpPr>
            <p:spPr>
              <a:xfrm>
                <a:off x="7727693" y="2187248"/>
                <a:ext cx="408874" cy="237106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1" name="椭圆 110"/>
              <p:cNvSpPr/>
              <p:nvPr/>
            </p:nvSpPr>
            <p:spPr>
              <a:xfrm>
                <a:off x="7767731" y="2207885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2" name="椭圆 111"/>
              <p:cNvSpPr/>
              <p:nvPr/>
            </p:nvSpPr>
            <p:spPr>
              <a:xfrm>
                <a:off x="7774508" y="2574859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3" name="椭圆 112"/>
              <p:cNvSpPr/>
              <p:nvPr/>
            </p:nvSpPr>
            <p:spPr>
              <a:xfrm>
                <a:off x="7780344" y="3887641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4" name="椭圆 113"/>
              <p:cNvSpPr/>
              <p:nvPr/>
            </p:nvSpPr>
            <p:spPr>
              <a:xfrm>
                <a:off x="7790489" y="4230770"/>
                <a:ext cx="315243" cy="273189"/>
              </a:xfrm>
              <a:prstGeom prst="ellipse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7815558" y="2724628"/>
                <a:ext cx="287946" cy="12003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en-US" altLang="zh-CN" sz="2400" b="1" dirty="0"/>
              </a:p>
              <a:p>
                <a:r>
                  <a:rPr lang="en-US" altLang="zh-CN" sz="2400" b="1" dirty="0"/>
                  <a:t>.</a:t>
                </a:r>
                <a:endParaRPr lang="zh-CN" altLang="en-US" sz="2400" b="1" dirty="0"/>
              </a:p>
            </p:txBody>
          </p:sp>
        </p:grpSp>
        <p:sp>
          <p:nvSpPr>
            <p:cNvPr id="116" name="矩形 115"/>
            <p:cNvSpPr/>
            <p:nvPr/>
          </p:nvSpPr>
          <p:spPr>
            <a:xfrm>
              <a:off x="7798342" y="2108947"/>
              <a:ext cx="408874" cy="169924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7852235" y="2200404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7855796" y="3446196"/>
              <a:ext cx="315243" cy="273189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7895952" y="2261134"/>
              <a:ext cx="287946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en-US" altLang="zh-CN" sz="2400" b="1" dirty="0"/>
            </a:p>
            <a:p>
              <a:r>
                <a:rPr lang="en-US" altLang="zh-CN" sz="2400" b="1" dirty="0"/>
                <a:t>.</a:t>
              </a:r>
              <a:endParaRPr lang="zh-CN" altLang="en-US" sz="2400" b="1" dirty="0"/>
            </a:p>
          </p:txBody>
        </p:sp>
        <p:cxnSp>
          <p:nvCxnSpPr>
            <p:cNvPr id="120" name="直接箭头连接符 119"/>
            <p:cNvCxnSpPr/>
            <p:nvPr/>
          </p:nvCxnSpPr>
          <p:spPr>
            <a:xfrm>
              <a:off x="7499351" y="2834513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直接箭头连接符 122"/>
            <p:cNvCxnSpPr/>
            <p:nvPr/>
          </p:nvCxnSpPr>
          <p:spPr>
            <a:xfrm>
              <a:off x="8275212" y="28345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9" name="矩形 128"/>
            <p:cNvSpPr/>
            <p:nvPr/>
          </p:nvSpPr>
          <p:spPr>
            <a:xfrm>
              <a:off x="8738916" y="3582790"/>
              <a:ext cx="671744" cy="4571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0" name="矩形 129"/>
            <p:cNvSpPr/>
            <p:nvPr/>
          </p:nvSpPr>
          <p:spPr>
            <a:xfrm>
              <a:off x="8572653" y="2890056"/>
              <a:ext cx="810289" cy="762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35" name="弧形 134"/>
          <p:cNvSpPr/>
          <p:nvPr/>
        </p:nvSpPr>
        <p:spPr>
          <a:xfrm rot="21171700" flipH="1">
            <a:off x="1716739" y="1670548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4" name="弧形 133"/>
          <p:cNvSpPr/>
          <p:nvPr/>
        </p:nvSpPr>
        <p:spPr>
          <a:xfrm>
            <a:off x="1774955" y="1680847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46" name="组合 145"/>
          <p:cNvGrpSpPr/>
          <p:nvPr/>
        </p:nvGrpSpPr>
        <p:grpSpPr>
          <a:xfrm>
            <a:off x="1200345" y="1387240"/>
            <a:ext cx="4086224" cy="1913620"/>
            <a:chOff x="1200345" y="1387240"/>
            <a:chExt cx="4086224" cy="1913620"/>
          </a:xfrm>
        </p:grpSpPr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200345" y="2537113"/>
              <a:ext cx="348688" cy="687691"/>
            </a:xfrm>
            <a:prstGeom prst="rect">
              <a:avLst/>
            </a:prstGeom>
          </p:spPr>
        </p:pic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161366" y="2087717"/>
              <a:ext cx="592598" cy="1168736"/>
            </a:xfrm>
            <a:prstGeom prst="rect">
              <a:avLst/>
            </a:prstGeom>
          </p:spPr>
        </p:pic>
        <p:cxnSp>
          <p:nvCxnSpPr>
            <p:cNvPr id="35" name="直接箭头连接符 34"/>
            <p:cNvCxnSpPr/>
            <p:nvPr/>
          </p:nvCxnSpPr>
          <p:spPr>
            <a:xfrm>
              <a:off x="1461924" y="286335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1" name="图片 80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725936" y="2547216"/>
              <a:ext cx="348688" cy="687691"/>
            </a:xfrm>
            <a:prstGeom prst="rect">
              <a:avLst/>
            </a:prstGeom>
          </p:spPr>
        </p:pic>
        <p:pic>
          <p:nvPicPr>
            <p:cNvPr id="82" name="图片 8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709281" y="2521632"/>
              <a:ext cx="348688" cy="687691"/>
            </a:xfrm>
            <a:prstGeom prst="rect">
              <a:avLst/>
            </a:prstGeom>
          </p:spPr>
        </p:pic>
        <p:cxnSp>
          <p:nvCxnSpPr>
            <p:cNvPr id="83" name="直接箭头连接符 82"/>
            <p:cNvCxnSpPr/>
            <p:nvPr/>
          </p:nvCxnSpPr>
          <p:spPr>
            <a:xfrm>
              <a:off x="2008552" y="285662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箭头连接符 83"/>
            <p:cNvCxnSpPr/>
            <p:nvPr/>
          </p:nvCxnSpPr>
          <p:spPr>
            <a:xfrm>
              <a:off x="2485808" y="2840577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直接箭头连接符 84"/>
            <p:cNvCxnSpPr/>
            <p:nvPr/>
          </p:nvCxnSpPr>
          <p:spPr>
            <a:xfrm>
              <a:off x="3083384" y="284860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86" name="图片 85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937881" y="2537003"/>
              <a:ext cx="348688" cy="687691"/>
            </a:xfrm>
            <a:prstGeom prst="rect">
              <a:avLst/>
            </a:prstGeom>
          </p:spPr>
        </p:pic>
        <p:pic>
          <p:nvPicPr>
            <p:cNvPr id="132" name="图片 13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2228403" y="1387240"/>
              <a:ext cx="348688" cy="687691"/>
            </a:xfrm>
            <a:prstGeom prst="rect">
              <a:avLst/>
            </a:prstGeom>
          </p:spPr>
        </p:pic>
        <p:pic>
          <p:nvPicPr>
            <p:cNvPr id="137" name="图片 136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10039" y="2132124"/>
              <a:ext cx="592598" cy="1168736"/>
            </a:xfrm>
            <a:prstGeom prst="rect">
              <a:avLst/>
            </a:prstGeom>
          </p:spPr>
        </p:pic>
        <p:pic>
          <p:nvPicPr>
            <p:cNvPr id="138" name="图片 137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374609" y="2591623"/>
              <a:ext cx="348688" cy="687691"/>
            </a:xfrm>
            <a:prstGeom prst="rect">
              <a:avLst/>
            </a:prstGeom>
          </p:spPr>
        </p:pic>
        <p:pic>
          <p:nvPicPr>
            <p:cNvPr id="139" name="图片 138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4393123" y="2566039"/>
              <a:ext cx="348688" cy="687691"/>
            </a:xfrm>
            <a:prstGeom prst="rect">
              <a:avLst/>
            </a:prstGeom>
          </p:spPr>
        </p:pic>
        <p:cxnSp>
          <p:nvCxnSpPr>
            <p:cNvPr id="140" name="直接箭头连接符 139"/>
            <p:cNvCxnSpPr/>
            <p:nvPr/>
          </p:nvCxnSpPr>
          <p:spPr>
            <a:xfrm>
              <a:off x="3657225" y="2901031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直接箭头连接符 140"/>
            <p:cNvCxnSpPr/>
            <p:nvPr/>
          </p:nvCxnSpPr>
          <p:spPr>
            <a:xfrm>
              <a:off x="4134481" y="2884984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直接箭头连接符 141"/>
            <p:cNvCxnSpPr/>
            <p:nvPr/>
          </p:nvCxnSpPr>
          <p:spPr>
            <a:xfrm>
              <a:off x="4732057" y="2893008"/>
              <a:ext cx="246560" cy="0"/>
            </a:xfrm>
            <a:prstGeom prst="straightConnector1">
              <a:avLst/>
            </a:prstGeom>
            <a:ln w="412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43" name="图片 142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3877076" y="1431647"/>
              <a:ext cx="348688" cy="687691"/>
            </a:xfrm>
            <a:prstGeom prst="rect">
              <a:avLst/>
            </a:prstGeom>
          </p:spPr>
        </p:pic>
      </p:grpSp>
      <p:sp>
        <p:nvSpPr>
          <p:cNvPr id="144" name="弧形 143"/>
          <p:cNvSpPr/>
          <p:nvPr/>
        </p:nvSpPr>
        <p:spPr>
          <a:xfrm rot="21171700" flipH="1">
            <a:off x="3365412" y="1714955"/>
            <a:ext cx="1423882" cy="2196811"/>
          </a:xfrm>
          <a:prstGeom prst="arc">
            <a:avLst>
              <a:gd name="adj1" fmla="val 16200000"/>
              <a:gd name="adj2" fmla="val 21510404"/>
            </a:avLst>
          </a:prstGeom>
          <a:ln w="2540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5" name="弧形 144"/>
          <p:cNvSpPr/>
          <p:nvPr/>
        </p:nvSpPr>
        <p:spPr>
          <a:xfrm>
            <a:off x="3423628" y="1725254"/>
            <a:ext cx="1331781" cy="2374023"/>
          </a:xfrm>
          <a:prstGeom prst="arc">
            <a:avLst>
              <a:gd name="adj1" fmla="val 16200000"/>
              <a:gd name="adj2" fmla="val 21572933"/>
            </a:avLst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/>
          <p:cNvSpPr txBox="1"/>
          <p:nvPr/>
        </p:nvSpPr>
        <p:spPr>
          <a:xfrm>
            <a:off x="8567745" y="125701"/>
            <a:ext cx="6815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stack</a:t>
            </a:r>
            <a:endParaRPr lang="en-US" altLang="zh-CN" dirty="0"/>
          </a:p>
          <a:p>
            <a:endParaRPr lang="zh-CN" altLang="en-US" dirty="0"/>
          </a:p>
        </p:txBody>
      </p:sp>
      <p:grpSp>
        <p:nvGrpSpPr>
          <p:cNvPr id="11" name="组合 10"/>
          <p:cNvGrpSpPr/>
          <p:nvPr/>
        </p:nvGrpSpPr>
        <p:grpSpPr>
          <a:xfrm>
            <a:off x="46076" y="2486555"/>
            <a:ext cx="893222" cy="808790"/>
            <a:chOff x="58564" y="3114039"/>
            <a:chExt cx="1039090" cy="914265"/>
          </a:xfrm>
        </p:grpSpPr>
        <p:grpSp>
          <p:nvGrpSpPr>
            <p:cNvPr id="3" name="组合 2"/>
            <p:cNvGrpSpPr/>
            <p:nvPr/>
          </p:nvGrpSpPr>
          <p:grpSpPr>
            <a:xfrm>
              <a:off x="58564" y="3114039"/>
              <a:ext cx="1039090" cy="832310"/>
              <a:chOff x="61041" y="2404031"/>
              <a:chExt cx="1039090" cy="832310"/>
            </a:xfrm>
          </p:grpSpPr>
          <p:grpSp>
            <p:nvGrpSpPr>
              <p:cNvPr id="2" name="组合 1"/>
              <p:cNvGrpSpPr/>
              <p:nvPr/>
            </p:nvGrpSpPr>
            <p:grpSpPr>
              <a:xfrm>
                <a:off x="61041" y="2404031"/>
                <a:ext cx="886690" cy="679910"/>
                <a:chOff x="352462" y="1576642"/>
                <a:chExt cx="2217231" cy="1611774"/>
              </a:xfrm>
            </p:grpSpPr>
            <p:pic>
              <p:nvPicPr>
                <p:cNvPr id="4" name="图片 3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462" y="1576642"/>
                  <a:ext cx="1840920" cy="1383173"/>
                </a:xfrm>
                <a:prstGeom prst="rect">
                  <a:avLst/>
                </a:prstGeom>
              </p:spPr>
            </p:pic>
            <p:pic>
              <p:nvPicPr>
                <p:cNvPr id="5" name="图片 4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7989" y="1816978"/>
                  <a:ext cx="1704762" cy="1295238"/>
                </a:xfrm>
                <a:prstGeom prst="rect">
                  <a:avLst/>
                </a:prstGeom>
              </p:spPr>
            </p:pic>
            <p:pic>
              <p:nvPicPr>
                <p:cNvPr id="6" name="图片 5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931" y="1893178"/>
                  <a:ext cx="1704762" cy="1295238"/>
                </a:xfrm>
                <a:prstGeom prst="rect">
                  <a:avLst/>
                </a:prstGeom>
              </p:spPr>
            </p:pic>
            <p:cxnSp>
              <p:nvCxnSpPr>
                <p:cNvPr id="9" name="直接连接符 8"/>
                <p:cNvCxnSpPr/>
                <p:nvPr/>
              </p:nvCxnSpPr>
              <p:spPr>
                <a:xfrm>
                  <a:off x="587989" y="1816978"/>
                  <a:ext cx="170476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/>
                <p:nvPr/>
              </p:nvCxnSpPr>
              <p:spPr>
                <a:xfrm>
                  <a:off x="587989" y="1816978"/>
                  <a:ext cx="0" cy="1295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直接连接符 12"/>
                <p:cNvCxnSpPr/>
                <p:nvPr/>
              </p:nvCxnSpPr>
              <p:spPr>
                <a:xfrm>
                  <a:off x="587989" y="3112216"/>
                  <a:ext cx="3325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" name="直接连接符 14"/>
                <p:cNvCxnSpPr/>
                <p:nvPr/>
              </p:nvCxnSpPr>
              <p:spPr>
                <a:xfrm>
                  <a:off x="2292751" y="1816978"/>
                  <a:ext cx="0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0" name="组合 99"/>
              <p:cNvGrpSpPr/>
              <p:nvPr/>
            </p:nvGrpSpPr>
            <p:grpSpPr>
              <a:xfrm>
                <a:off x="213441" y="2556431"/>
                <a:ext cx="886690" cy="679910"/>
                <a:chOff x="352462" y="1576642"/>
                <a:chExt cx="2217231" cy="1611774"/>
              </a:xfrm>
            </p:grpSpPr>
            <p:pic>
              <p:nvPicPr>
                <p:cNvPr id="110" name="图片 109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352462" y="1576642"/>
                  <a:ext cx="1840920" cy="1383173"/>
                </a:xfrm>
                <a:prstGeom prst="rect">
                  <a:avLst/>
                </a:prstGeom>
              </p:spPr>
            </p:pic>
            <p:pic>
              <p:nvPicPr>
                <p:cNvPr id="121" name="图片 120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587989" y="1816978"/>
                  <a:ext cx="1704762" cy="1295238"/>
                </a:xfrm>
                <a:prstGeom prst="rect">
                  <a:avLst/>
                </a:prstGeom>
              </p:spPr>
            </p:pic>
            <p:pic>
              <p:nvPicPr>
                <p:cNvPr id="122" name="图片 121"/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864931" y="1893178"/>
                  <a:ext cx="1704762" cy="1295238"/>
                </a:xfrm>
                <a:prstGeom prst="rect">
                  <a:avLst/>
                </a:prstGeom>
              </p:spPr>
            </p:pic>
            <p:cxnSp>
              <p:nvCxnSpPr>
                <p:cNvPr id="125" name="直接连接符 124"/>
                <p:cNvCxnSpPr/>
                <p:nvPr/>
              </p:nvCxnSpPr>
              <p:spPr>
                <a:xfrm>
                  <a:off x="587989" y="1816978"/>
                  <a:ext cx="1704762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直接连接符 126"/>
                <p:cNvCxnSpPr/>
                <p:nvPr/>
              </p:nvCxnSpPr>
              <p:spPr>
                <a:xfrm>
                  <a:off x="587989" y="1816978"/>
                  <a:ext cx="0" cy="1295238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直接连接符 130"/>
                <p:cNvCxnSpPr/>
                <p:nvPr/>
              </p:nvCxnSpPr>
              <p:spPr>
                <a:xfrm>
                  <a:off x="587989" y="3112216"/>
                  <a:ext cx="332509" cy="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3" name="直接连接符 132"/>
                <p:cNvCxnSpPr/>
                <p:nvPr/>
              </p:nvCxnSpPr>
              <p:spPr>
                <a:xfrm>
                  <a:off x="2292751" y="1816978"/>
                  <a:ext cx="0" cy="152400"/>
                </a:xfrm>
                <a:prstGeom prst="line">
                  <a:avLst/>
                </a:prstGeom>
                <a:ln>
                  <a:solidFill>
                    <a:schemeClr val="tx1"/>
                  </a:solidFill>
                  <a:prstDash val="dash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77516" y="3444605"/>
              <a:ext cx="719988" cy="583699"/>
            </a:xfrm>
            <a:prstGeom prst="rect">
              <a:avLst/>
            </a:prstGeom>
          </p:spPr>
        </p:pic>
      </p:grpSp>
      <p:sp>
        <p:nvSpPr>
          <p:cNvPr id="12" name="等腰三角形 11"/>
          <p:cNvSpPr/>
          <p:nvPr/>
        </p:nvSpPr>
        <p:spPr>
          <a:xfrm>
            <a:off x="1472778" y="2923102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5" name="等腰三角形 164"/>
          <p:cNvSpPr/>
          <p:nvPr/>
        </p:nvSpPr>
        <p:spPr>
          <a:xfrm>
            <a:off x="5342192" y="2937919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6" name="等腰三角形 165"/>
          <p:cNvSpPr/>
          <p:nvPr/>
        </p:nvSpPr>
        <p:spPr>
          <a:xfrm>
            <a:off x="5866848" y="2944368"/>
            <a:ext cx="96390" cy="134831"/>
          </a:xfrm>
          <a:prstGeom prst="triangl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9" name="矩形 208"/>
          <p:cNvSpPr/>
          <p:nvPr/>
        </p:nvSpPr>
        <p:spPr>
          <a:xfrm>
            <a:off x="10358234" y="2297569"/>
            <a:ext cx="408874" cy="1213296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0" name="文本框 209"/>
          <p:cNvSpPr txBox="1"/>
          <p:nvPr/>
        </p:nvSpPr>
        <p:spPr>
          <a:xfrm>
            <a:off x="10462264" y="2269516"/>
            <a:ext cx="287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en-US" altLang="zh-CN" sz="2400" b="1" dirty="0"/>
          </a:p>
          <a:p>
            <a:r>
              <a:rPr lang="en-US" altLang="zh-CN" sz="2400" b="1" dirty="0"/>
              <a:t>.</a:t>
            </a:r>
            <a:endParaRPr lang="zh-CN" altLang="en-US" sz="2400" b="1" dirty="0"/>
          </a:p>
        </p:txBody>
      </p:sp>
      <p:sp>
        <p:nvSpPr>
          <p:cNvPr id="148" name="矩形 147"/>
          <p:cNvSpPr/>
          <p:nvPr/>
        </p:nvSpPr>
        <p:spPr>
          <a:xfrm>
            <a:off x="7694981" y="2263440"/>
            <a:ext cx="672419" cy="406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LSTM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cell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9" name="矩形 148"/>
          <p:cNvSpPr/>
          <p:nvPr/>
        </p:nvSpPr>
        <p:spPr>
          <a:xfrm>
            <a:off x="7693856" y="3170875"/>
            <a:ext cx="672419" cy="4068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LSTM</a:t>
            </a:r>
            <a:endParaRPr lang="en-US" altLang="zh-CN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sz="12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cell</a:t>
            </a:r>
            <a:endParaRPr lang="zh-CN" altLang="en-US" sz="12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1" name="组合 20"/>
          <p:cNvGrpSpPr/>
          <p:nvPr/>
        </p:nvGrpSpPr>
        <p:grpSpPr>
          <a:xfrm rot="0">
            <a:off x="2790190" y="4634230"/>
            <a:ext cx="8228189" cy="925195"/>
            <a:chOff x="2428680" y="4743293"/>
            <a:chExt cx="8252215" cy="990910"/>
          </a:xfrm>
        </p:grpSpPr>
        <p:sp>
          <p:nvSpPr>
            <p:cNvPr id="211" name="矩形 210"/>
            <p:cNvSpPr/>
            <p:nvPr/>
          </p:nvSpPr>
          <p:spPr>
            <a:xfrm>
              <a:off x="8703352" y="4795535"/>
              <a:ext cx="239192" cy="791321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7030A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428680" y="4743293"/>
              <a:ext cx="8252215" cy="990910"/>
              <a:chOff x="2393274" y="4742844"/>
              <a:chExt cx="8252215" cy="990910"/>
            </a:xfrm>
          </p:grpSpPr>
          <p:grpSp>
            <p:nvGrpSpPr>
              <p:cNvPr id="17" name="组合 16"/>
              <p:cNvGrpSpPr/>
              <p:nvPr/>
            </p:nvGrpSpPr>
            <p:grpSpPr>
              <a:xfrm>
                <a:off x="2393274" y="4742844"/>
                <a:ext cx="8252215" cy="990910"/>
                <a:chOff x="3581676" y="4671546"/>
                <a:chExt cx="8252215" cy="990910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3656443" y="4692769"/>
                  <a:ext cx="8177448" cy="969687"/>
                  <a:chOff x="2141476" y="4645282"/>
                  <a:chExt cx="9472720" cy="1036610"/>
                </a:xfrm>
              </p:grpSpPr>
              <p:grpSp>
                <p:nvGrpSpPr>
                  <p:cNvPr id="147" name="组合 146"/>
                  <p:cNvGrpSpPr/>
                  <p:nvPr/>
                </p:nvGrpSpPr>
                <p:grpSpPr>
                  <a:xfrm>
                    <a:off x="2586868" y="4692751"/>
                    <a:ext cx="83572" cy="129418"/>
                    <a:chOff x="836978" y="2505415"/>
                    <a:chExt cx="152400" cy="216688"/>
                  </a:xfrm>
                </p:grpSpPr>
                <p:cxnSp>
                  <p:nvCxnSpPr>
                    <p:cNvPr id="163" name="直接连接符 162"/>
                    <p:cNvCxnSpPr/>
                    <p:nvPr/>
                  </p:nvCxnSpPr>
                  <p:spPr>
                    <a:xfrm>
                      <a:off x="836978" y="2505415"/>
                      <a:ext cx="0" cy="6428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56" name="直接连接符 155"/>
                    <p:cNvCxnSpPr/>
                    <p:nvPr/>
                  </p:nvCxnSpPr>
                  <p:spPr>
                    <a:xfrm>
                      <a:off x="989378" y="2657814"/>
                      <a:ext cx="0" cy="64289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  <a:prstDash val="dash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64" name="矩形 163"/>
                  <p:cNvSpPr/>
                  <p:nvPr/>
                </p:nvSpPr>
                <p:spPr>
                  <a:xfrm>
                    <a:off x="2141476" y="5261184"/>
                    <a:ext cx="444570" cy="27966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rgbClr val="00B0F0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schemeClr val="bg1"/>
                      </a:solidFill>
                    </a:endParaRPr>
                  </a:p>
                </p:txBody>
              </p:sp>
              <p:pic>
                <p:nvPicPr>
                  <p:cNvPr id="167" name="图片 166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3982355" y="4696177"/>
                    <a:ext cx="174858" cy="344857"/>
                  </a:xfrm>
                  <a:prstGeom prst="rect">
                    <a:avLst/>
                  </a:prstGeom>
                </p:spPr>
              </p:pic>
              <p:pic>
                <p:nvPicPr>
                  <p:cNvPr id="168" name="图片 167"/>
                  <p:cNvPicPr>
                    <a:picLocks noChangeAspect="1"/>
                  </p:cNvPicPr>
                  <p:nvPr/>
                </p:nvPicPr>
                <p:blipFill>
                  <a:blip r:embed="rId1"/>
                  <a:stretch>
                    <a:fillRect/>
                  </a:stretch>
                </p:blipFill>
                <p:spPr>
                  <a:xfrm>
                    <a:off x="3888157" y="5152751"/>
                    <a:ext cx="268296" cy="529141"/>
                  </a:xfrm>
                  <a:prstGeom prst="rect">
                    <a:avLst/>
                  </a:prstGeom>
                </p:spPr>
              </p:pic>
              <p:sp>
                <p:nvSpPr>
                  <p:cNvPr id="169" name="等腰三角形 168"/>
                  <p:cNvSpPr/>
                  <p:nvPr/>
                </p:nvSpPr>
                <p:spPr>
                  <a:xfrm>
                    <a:off x="10551540" y="4868605"/>
                    <a:ext cx="219321" cy="279666"/>
                  </a:xfrm>
                  <a:prstGeom prst="triangle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8" name="矩形 177"/>
                  <p:cNvSpPr/>
                  <p:nvPr/>
                </p:nvSpPr>
                <p:spPr>
                  <a:xfrm>
                    <a:off x="5021575" y="4653310"/>
                    <a:ext cx="211821" cy="87154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accent2">
                        <a:lumMod val="75000"/>
                      </a:schemeClr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79" name="矩形 178"/>
                  <p:cNvSpPr/>
                  <p:nvPr/>
                </p:nvSpPr>
                <p:spPr>
                  <a:xfrm>
                    <a:off x="6136463" y="4669578"/>
                    <a:ext cx="229806" cy="871540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80" name="矩形 179"/>
                  <p:cNvSpPr/>
                  <p:nvPr/>
                </p:nvSpPr>
                <p:spPr>
                  <a:xfrm>
                    <a:off x="8223772" y="4653680"/>
                    <a:ext cx="237612" cy="864706"/>
                  </a:xfrm>
                  <a:prstGeom prst="rect">
                    <a:avLst/>
                  </a:prstGeom>
                  <a:solidFill>
                    <a:schemeClr val="bg1"/>
                  </a:solidFill>
                  <a:ln>
                    <a:solidFill>
                      <a:schemeClr val="tx1"/>
                    </a:solidFill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文本框 13"/>
                  <p:cNvSpPr txBox="1"/>
                  <p:nvPr/>
                </p:nvSpPr>
                <p:spPr>
                  <a:xfrm>
                    <a:off x="2699158" y="4768434"/>
                    <a:ext cx="540751" cy="2806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Input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1" name="文本框 180"/>
                  <p:cNvSpPr txBox="1"/>
                  <p:nvPr/>
                </p:nvSpPr>
                <p:spPr>
                  <a:xfrm>
                    <a:off x="2666891" y="5148240"/>
                    <a:ext cx="1260770" cy="4565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Residual 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learning module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2" name="文本框 181"/>
                  <p:cNvSpPr txBox="1"/>
                  <p:nvPr/>
                </p:nvSpPr>
                <p:spPr>
                  <a:xfrm>
                    <a:off x="4112992" y="4645282"/>
                    <a:ext cx="957565" cy="4565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1×1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convolution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3" name="文本框 182"/>
                  <p:cNvSpPr txBox="1"/>
                  <p:nvPr/>
                </p:nvSpPr>
                <p:spPr>
                  <a:xfrm>
                    <a:off x="4113325" y="5163774"/>
                    <a:ext cx="957565" cy="4565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algn="l"/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3×3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pPr algn="l"/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  <a:sym typeface="+mn-ea"/>
                      </a:rPr>
                      <a:t>convolution</a:t>
                    </a:r>
                    <a:endParaRPr lang="zh-CN" altLang="en-US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4" name="文本框 183"/>
                  <p:cNvSpPr txBox="1"/>
                  <p:nvPr/>
                </p:nvSpPr>
                <p:spPr>
                  <a:xfrm>
                    <a:off x="5173018" y="4945678"/>
                    <a:ext cx="1023960" cy="28062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Flatten</a:t>
                    </a:r>
                    <a:r>
                      <a:rPr lang="zh-CN" altLang="en-US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 </a:t>
                    </a:r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layer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5" name="文本框 184"/>
                  <p:cNvSpPr txBox="1"/>
                  <p:nvPr/>
                </p:nvSpPr>
                <p:spPr>
                  <a:xfrm>
                    <a:off x="6347716" y="4791335"/>
                    <a:ext cx="892646" cy="63322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Full 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connected 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layer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6" name="矩形 185"/>
                  <p:cNvSpPr/>
                  <p:nvPr/>
                </p:nvSpPr>
                <p:spPr>
                  <a:xfrm>
                    <a:off x="7169314" y="4653310"/>
                    <a:ext cx="282307" cy="887808"/>
                  </a:xfrm>
                  <a:prstGeom prst="rect">
                    <a:avLst/>
                  </a:prstGeom>
                  <a:solidFill>
                    <a:schemeClr val="accent1">
                      <a:lumMod val="20000"/>
                      <a:lumOff val="80000"/>
                    </a:schemeClr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 dirty="0"/>
                  </a:p>
                </p:txBody>
              </p:sp>
              <p:sp>
                <p:nvSpPr>
                  <p:cNvPr id="187" name="文本框 186"/>
                  <p:cNvSpPr txBox="1"/>
                  <p:nvPr/>
                </p:nvSpPr>
                <p:spPr>
                  <a:xfrm>
                    <a:off x="7472557" y="4907944"/>
                    <a:ext cx="728871" cy="4565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LSTM</a:t>
                    </a:r>
                    <a:r>
                      <a:rPr lang="zh-CN" altLang="en-US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 </a:t>
                    </a:r>
                    <a:endParaRPr lang="zh-CN" altLang="en-US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network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8" name="文本框 187"/>
                  <p:cNvSpPr txBox="1"/>
                  <p:nvPr/>
                </p:nvSpPr>
                <p:spPr>
                  <a:xfrm>
                    <a:off x="8483828" y="4907998"/>
                    <a:ext cx="801906" cy="4565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Reshape</a:t>
                    </a:r>
                    <a:r>
                      <a:rPr lang="zh-CN" altLang="en-US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 </a:t>
                    </a:r>
                    <a:endParaRPr lang="zh-CN" altLang="en-US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layer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  <p:sp>
                <p:nvSpPr>
                  <p:cNvPr id="189" name="文本框 188"/>
                  <p:cNvSpPr txBox="1"/>
                  <p:nvPr/>
                </p:nvSpPr>
                <p:spPr>
                  <a:xfrm>
                    <a:off x="10718593" y="4907853"/>
                    <a:ext cx="895603" cy="28063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altLang="zh-CN" sz="1000" dirty="0">
                        <a:latin typeface="Arial" panose="020B0604020202020204" pitchFamily="34" charset="0"/>
                        <a:ea typeface="宋体" panose="02010600030101010101" pitchFamily="2" charset="-122"/>
                        <a:cs typeface="Arial" panose="020B0604020202020204" pitchFamily="34" charset="0"/>
                      </a:rPr>
                      <a:t>BN+RELU</a:t>
                    </a:r>
                    <a:endParaRPr lang="en-US" altLang="zh-CN" sz="1000" dirty="0">
                      <a:latin typeface="Arial" panose="020B0604020202020204" pitchFamily="34" charset="0"/>
                      <a:ea typeface="宋体" panose="02010600030101010101" pitchFamily="2" charset="-122"/>
                      <a:cs typeface="Arial" panose="020B0604020202020204" pitchFamily="34" charset="0"/>
                    </a:endParaRPr>
                  </a:p>
                </p:txBody>
              </p:sp>
            </p:grpSp>
            <p:grpSp>
              <p:nvGrpSpPr>
                <p:cNvPr id="190" name="组合 189"/>
                <p:cNvGrpSpPr/>
                <p:nvPr/>
              </p:nvGrpSpPr>
              <p:grpSpPr>
                <a:xfrm>
                  <a:off x="3581676" y="4671546"/>
                  <a:ext cx="541678" cy="492426"/>
                  <a:chOff x="58564" y="3114039"/>
                  <a:chExt cx="1039090" cy="914265"/>
                </a:xfrm>
              </p:grpSpPr>
              <p:grpSp>
                <p:nvGrpSpPr>
                  <p:cNvPr id="191" name="组合 190"/>
                  <p:cNvGrpSpPr/>
                  <p:nvPr/>
                </p:nvGrpSpPr>
                <p:grpSpPr>
                  <a:xfrm>
                    <a:off x="58564" y="3114039"/>
                    <a:ext cx="1039090" cy="832310"/>
                    <a:chOff x="61041" y="2404031"/>
                    <a:chExt cx="1039090" cy="832310"/>
                  </a:xfrm>
                </p:grpSpPr>
                <p:grpSp>
                  <p:nvGrpSpPr>
                    <p:cNvPr id="193" name="组合 192"/>
                    <p:cNvGrpSpPr/>
                    <p:nvPr/>
                  </p:nvGrpSpPr>
                  <p:grpSpPr>
                    <a:xfrm>
                      <a:off x="61041" y="2404031"/>
                      <a:ext cx="886690" cy="679910"/>
                      <a:chOff x="352462" y="1576642"/>
                      <a:chExt cx="2217231" cy="1611774"/>
                    </a:xfrm>
                  </p:grpSpPr>
                  <p:pic>
                    <p:nvPicPr>
                      <p:cNvPr id="202" name="图片 201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62" y="1576642"/>
                        <a:ext cx="1840920" cy="13831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3" name="图片 202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7989" y="1816978"/>
                        <a:ext cx="1704762" cy="12952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204" name="图片 203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4931" y="1893178"/>
                        <a:ext cx="1704762" cy="129523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05" name="直接连接符 204"/>
                      <p:cNvCxnSpPr/>
                      <p:nvPr/>
                    </p:nvCxnSpPr>
                    <p:spPr>
                      <a:xfrm>
                        <a:off x="587989" y="1816978"/>
                        <a:ext cx="170476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6" name="直接连接符 205"/>
                      <p:cNvCxnSpPr/>
                      <p:nvPr/>
                    </p:nvCxnSpPr>
                    <p:spPr>
                      <a:xfrm>
                        <a:off x="587989" y="1816978"/>
                        <a:ext cx="0" cy="129523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7" name="直接连接符 206"/>
                      <p:cNvCxnSpPr/>
                      <p:nvPr/>
                    </p:nvCxnSpPr>
                    <p:spPr>
                      <a:xfrm>
                        <a:off x="587989" y="3112216"/>
                        <a:ext cx="33250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8" name="直接连接符 207"/>
                      <p:cNvCxnSpPr/>
                      <p:nvPr/>
                    </p:nvCxnSpPr>
                    <p:spPr>
                      <a:xfrm>
                        <a:off x="2292751" y="1816978"/>
                        <a:ext cx="0" cy="1524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  <p:grpSp>
                  <p:nvGrpSpPr>
                    <p:cNvPr id="194" name="组合 193"/>
                    <p:cNvGrpSpPr/>
                    <p:nvPr/>
                  </p:nvGrpSpPr>
                  <p:grpSpPr>
                    <a:xfrm>
                      <a:off x="213441" y="2556431"/>
                      <a:ext cx="886690" cy="679910"/>
                      <a:chOff x="352462" y="1576642"/>
                      <a:chExt cx="2217231" cy="1611774"/>
                    </a:xfrm>
                  </p:grpSpPr>
                  <p:pic>
                    <p:nvPicPr>
                      <p:cNvPr id="195" name="图片 194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352462" y="1576642"/>
                        <a:ext cx="1840920" cy="1383173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6" name="图片 195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587989" y="1816978"/>
                        <a:ext cx="1704762" cy="1295238"/>
                      </a:xfrm>
                      <a:prstGeom prst="rect">
                        <a:avLst/>
                      </a:prstGeom>
                    </p:spPr>
                  </p:pic>
                  <p:pic>
                    <p:nvPicPr>
                      <p:cNvPr id="197" name="图片 196"/>
                      <p:cNvPicPr>
                        <a:picLocks noChangeAspect="1"/>
                      </p:cNvPicPr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864931" y="1893178"/>
                        <a:ext cx="1704762" cy="1295238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198" name="直接连接符 197"/>
                      <p:cNvCxnSpPr/>
                      <p:nvPr/>
                    </p:nvCxnSpPr>
                    <p:spPr>
                      <a:xfrm>
                        <a:off x="587989" y="1816978"/>
                        <a:ext cx="1704762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199" name="直接连接符 198"/>
                      <p:cNvCxnSpPr/>
                      <p:nvPr/>
                    </p:nvCxnSpPr>
                    <p:spPr>
                      <a:xfrm>
                        <a:off x="587989" y="1816978"/>
                        <a:ext cx="0" cy="129523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0" name="直接连接符 199"/>
                      <p:cNvCxnSpPr/>
                      <p:nvPr/>
                    </p:nvCxnSpPr>
                    <p:spPr>
                      <a:xfrm>
                        <a:off x="587989" y="3112216"/>
                        <a:ext cx="332509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01" name="直接连接符 200"/>
                      <p:cNvCxnSpPr/>
                      <p:nvPr/>
                    </p:nvCxnSpPr>
                    <p:spPr>
                      <a:xfrm>
                        <a:off x="2292751" y="1816978"/>
                        <a:ext cx="0" cy="15240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  <a:prstDash val="dash"/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pic>
                <p:nvPicPr>
                  <p:cNvPr id="192" name="图片 191"/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377516" y="3444605"/>
                    <a:ext cx="719988" cy="583699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212" name="文本框 211"/>
              <p:cNvSpPr txBox="1"/>
              <p:nvPr/>
            </p:nvSpPr>
            <p:spPr>
              <a:xfrm>
                <a:off x="8939450" y="5009433"/>
                <a:ext cx="755303" cy="4270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000" dirty="0" err="1">
                    <a:latin typeface="Arial" panose="020B0604020202020204" pitchFamily="34" charset="0"/>
                    <a:ea typeface="宋体" panose="02010600030101010101" pitchFamily="2" charset="-122"/>
                    <a:cs typeface="Arial" panose="020B0604020202020204" pitchFamily="34" charset="0"/>
                  </a:rPr>
                  <a:t>Softmax layer</a:t>
                </a:r>
                <a:endParaRPr lang="zh-CN" altLang="en-US" sz="1000" dirty="0">
                  <a:latin typeface="Arial" panose="020B0604020202020204" pitchFamily="34" charset="0"/>
                  <a:ea typeface="宋体" panose="02010600030101010101" pitchFamily="2" charset="-122"/>
                  <a:cs typeface="Arial" panose="020B0604020202020204" pitchFamily="34" charset="0"/>
                </a:endParaRPr>
              </a:p>
            </p:txBody>
          </p:sp>
        </p:grp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472313"/>
            <a:ext cx="9707880" cy="4694388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38200" y="5488443"/>
            <a:ext cx="7815072" cy="892552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tmp2_odd = np.amax((tmp2[::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:])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 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# 从序号0开始每隔2记步，0,2,4,6,8,10，...36，这些层取绝对值后的最大值</a:t>
            </a:r>
            <a:b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80808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</a:b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tmp2_even = np.amax((tmp2[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::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:])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CC7832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, 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A492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axis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=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6897BB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)</a:t>
            </a:r>
            <a:endParaRPr kumimoji="0" lang="en-US" altLang="zh-CN" sz="1300" b="0" i="0" u="none" strike="noStrike" cap="none" normalizeH="0" baseline="0" dirty="0">
              <a:ln>
                <a:noFill/>
              </a:ln>
              <a:solidFill>
                <a:srgbClr val="A9B7C6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300" dirty="0">
                <a:solidFill>
                  <a:srgbClr val="A9B7C6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不取绝对值 ，有些值就没有哈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925568" y="3572256"/>
            <a:ext cx="1962912" cy="1292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38200" y="1903975"/>
            <a:ext cx="10515600" cy="425005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27909" y="740280"/>
            <a:ext cx="6858000" cy="36957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92927" y="1173379"/>
            <a:ext cx="6858000" cy="381952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椭圆 12"/>
          <p:cNvSpPr/>
          <p:nvPr/>
        </p:nvSpPr>
        <p:spPr>
          <a:xfrm>
            <a:off x="5208153" y="1427018"/>
            <a:ext cx="1039091" cy="10113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遗忘门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4647044" y="2814206"/>
            <a:ext cx="2161311" cy="130377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</a:rPr>
              <a:t>当前状态</a:t>
            </a:r>
            <a:endParaRPr lang="en-US" altLang="zh-CN" dirty="0">
              <a:solidFill>
                <a:schemeClr val="tx1"/>
              </a:solidFill>
            </a:endParaRPr>
          </a:p>
          <a:p>
            <a:pPr algn="ctr"/>
            <a:endParaRPr lang="en-US" altLang="zh-C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15">
                <a:extLst>
                  <a:ext uri="{FF2B5EF4-FFF2-40B4-BE49-F238E27FC236}">
                    <ele attr="{3D73400B-24B4-47A8-8A62-8EF3CB556D09}"/>
                  </a:ext>
                </a:extLst>
              </p:cNvPr>
              <p:cNvSpPr/>
              <p:nvPr/>
            </p:nvSpPr>
            <p:spPr>
              <a:xfrm>
                <a:off x="5500246" y="3325092"/>
                <a:ext cx="432815" cy="5232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800" i="1">
                          <a:latin typeface="Cambria Math" panose="02040503050406030204" pitchFamily="18" charset="0"/>
                        </a:rPr>
                        <m:t>𝑐𝑡</m:t>
                      </m:r>
                    </m:oMath>
                  </m:oMathPara>
                </a14:m>
                <a:endParaRPr lang="zh-CN" altLang="en-US" sz="2800" dirty="0"/>
              </a:p>
            </p:txBody>
          </p:sp>
        </mc:Choice>
        <mc:Fallback>
          <p:sp>
            <p:nvSpPr>
              <p:cNvPr id="16" name="矩形 1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0246" y="3325092"/>
                <a:ext cx="432815" cy="523220"/>
              </a:xfrm>
              <a:prstGeom prst="rect">
                <a:avLst/>
              </a:prstGeom>
              <a:blipFill rotWithShape="1">
                <a:blip r:embed="rId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17" name="文本框 16"/>
          <p:cNvSpPr txBox="1"/>
          <p:nvPr/>
        </p:nvSpPr>
        <p:spPr>
          <a:xfrm>
            <a:off x="5449669" y="422390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细胞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3053771" y="3429000"/>
            <a:ext cx="1593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808355" y="3429000"/>
            <a:ext cx="159327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椭圆 20"/>
          <p:cNvSpPr/>
          <p:nvPr/>
        </p:nvSpPr>
        <p:spPr>
          <a:xfrm>
            <a:off x="8401628" y="2960400"/>
            <a:ext cx="1039091" cy="10113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输出门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2014680" y="2960400"/>
            <a:ext cx="1039091" cy="1011381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输入门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24" name="直接箭头连接符 23"/>
          <p:cNvCxnSpPr/>
          <p:nvPr/>
        </p:nvCxnSpPr>
        <p:spPr>
          <a:xfrm>
            <a:off x="1180521" y="2659064"/>
            <a:ext cx="864753" cy="55418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>
            <a:off x="1011382" y="3466090"/>
            <a:ext cx="100329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8376805" y="3897601"/>
            <a:ext cx="271317" cy="7382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 flipH="1" flipV="1">
            <a:off x="9202888" y="3886576"/>
            <a:ext cx="262654" cy="7066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9440719" y="3454663"/>
            <a:ext cx="953076" cy="69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/>
          <p:nvPr/>
        </p:nvCxnSpPr>
        <p:spPr>
          <a:xfrm>
            <a:off x="4862945" y="842531"/>
            <a:ext cx="586724" cy="67367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>
            <a:off x="5717414" y="629427"/>
            <a:ext cx="0" cy="79759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箭头连接符 43"/>
          <p:cNvCxnSpPr/>
          <p:nvPr/>
        </p:nvCxnSpPr>
        <p:spPr>
          <a:xfrm flipH="1">
            <a:off x="6017492" y="842531"/>
            <a:ext cx="457095" cy="64269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箭头连接符 47"/>
          <p:cNvCxnSpPr>
            <a:stCxn id="13" idx="4"/>
            <a:endCxn id="14" idx="0"/>
          </p:cNvCxnSpPr>
          <p:nvPr/>
        </p:nvCxnSpPr>
        <p:spPr>
          <a:xfrm>
            <a:off x="5727699" y="2438399"/>
            <a:ext cx="1" cy="37580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5015346" y="942109"/>
            <a:ext cx="1080654" cy="540327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</a:rPr>
              <a:t>sigmoid</a:t>
            </a:r>
            <a:endParaRPr lang="zh-CN" altLang="en-US" dirty="0">
              <a:solidFill>
                <a:schemeClr val="tx1"/>
              </a:solidFill>
            </a:endParaRPr>
          </a:p>
        </p:txBody>
      </p:sp>
      <p:cxnSp>
        <p:nvCxnSpPr>
          <p:cNvPr id="7" name="直接箭头连接符 6"/>
          <p:cNvCxnSpPr/>
          <p:nvPr/>
        </p:nvCxnSpPr>
        <p:spPr>
          <a:xfrm>
            <a:off x="5264727" y="568036"/>
            <a:ext cx="0" cy="374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>
            <a:off x="5763490" y="574962"/>
            <a:ext cx="0" cy="37407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5015346" y="221673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Ht-1</a:t>
            </a:r>
            <a:endParaRPr lang="zh-CN" altLang="en-US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72021" y="576379"/>
            <a:ext cx="2127433" cy="121085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6076" y="576379"/>
            <a:ext cx="2153708" cy="1210852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6406" y="576380"/>
            <a:ext cx="2144867" cy="1210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7895" y="590234"/>
            <a:ext cx="2127433" cy="11906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557" y="2085908"/>
            <a:ext cx="2120771" cy="119069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6406" y="2085908"/>
            <a:ext cx="2145628" cy="12108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01643" y="2085909"/>
            <a:ext cx="2116520" cy="1190692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72021" y="2094499"/>
            <a:ext cx="2081379" cy="116491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72021" y="3529311"/>
            <a:ext cx="2081379" cy="11698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1643" y="3567502"/>
            <a:ext cx="2081379" cy="1173269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666406" y="3567502"/>
            <a:ext cx="2145628" cy="121085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924557" y="3595212"/>
            <a:ext cx="2120771" cy="1195474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8188" y="5029315"/>
            <a:ext cx="2120771" cy="119443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397447" y="5015460"/>
            <a:ext cx="2120772" cy="1191283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137116" y="5004323"/>
            <a:ext cx="2120773" cy="118856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2012715" y="1787231"/>
            <a:ext cx="419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0°</a:t>
            </a:r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4257162" y="1717957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15°</a:t>
            </a:r>
            <a:endParaRPr lang="zh-CN" altLang="en-US" dirty="0"/>
          </a:p>
        </p:txBody>
      </p:sp>
      <p:sp>
        <p:nvSpPr>
          <p:cNvPr id="24" name="文本框 23"/>
          <p:cNvSpPr txBox="1"/>
          <p:nvPr/>
        </p:nvSpPr>
        <p:spPr>
          <a:xfrm>
            <a:off x="6460038" y="1745662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30°</a:t>
            </a:r>
            <a:endParaRPr lang="zh-CN" altLang="en-US" dirty="0"/>
          </a:p>
        </p:txBody>
      </p:sp>
      <p:sp>
        <p:nvSpPr>
          <p:cNvPr id="25" name="文本框 24"/>
          <p:cNvSpPr txBox="1"/>
          <p:nvPr/>
        </p:nvSpPr>
        <p:spPr>
          <a:xfrm>
            <a:off x="8676775" y="1759512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45°</a:t>
            </a:r>
            <a:endParaRPr lang="zh-CN" altLang="en-US" dirty="0"/>
          </a:p>
        </p:txBody>
      </p:sp>
      <p:sp>
        <p:nvSpPr>
          <p:cNvPr id="26" name="文本框 25"/>
          <p:cNvSpPr txBox="1"/>
          <p:nvPr/>
        </p:nvSpPr>
        <p:spPr>
          <a:xfrm>
            <a:off x="8676775" y="3296759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60°</a:t>
            </a:r>
            <a:endParaRPr lang="zh-CN" altLang="en-US" dirty="0"/>
          </a:p>
        </p:txBody>
      </p:sp>
      <p:sp>
        <p:nvSpPr>
          <p:cNvPr id="27" name="文本框 26"/>
          <p:cNvSpPr txBox="1"/>
          <p:nvPr/>
        </p:nvSpPr>
        <p:spPr>
          <a:xfrm>
            <a:off x="6487345" y="3243669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75°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4215367" y="3243669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90°</a:t>
            </a:r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1943389" y="3182749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105°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934690" y="4654946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180°</a:t>
            </a:r>
            <a:endParaRPr lang="zh-CN" altLang="en-US" dirty="0"/>
          </a:p>
        </p:txBody>
      </p:sp>
      <p:sp>
        <p:nvSpPr>
          <p:cNvPr id="31" name="文本框 30"/>
          <p:cNvSpPr txBox="1"/>
          <p:nvPr/>
        </p:nvSpPr>
        <p:spPr>
          <a:xfrm>
            <a:off x="4213003" y="4693450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195°</a:t>
            </a:r>
            <a:endParaRPr lang="zh-CN" altLang="en-US" dirty="0"/>
          </a:p>
        </p:txBody>
      </p:sp>
      <p:sp>
        <p:nvSpPr>
          <p:cNvPr id="32" name="文本框 31"/>
          <p:cNvSpPr txBox="1"/>
          <p:nvPr/>
        </p:nvSpPr>
        <p:spPr>
          <a:xfrm>
            <a:off x="6449538" y="4726096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210°</a:t>
            </a:r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8746332" y="4740779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225°</a:t>
            </a:r>
            <a:endParaRPr lang="zh-CN" altLang="en-US" dirty="0"/>
          </a:p>
        </p:txBody>
      </p:sp>
      <p:sp>
        <p:nvSpPr>
          <p:cNvPr id="34" name="文本框 33"/>
          <p:cNvSpPr txBox="1"/>
          <p:nvPr/>
        </p:nvSpPr>
        <p:spPr>
          <a:xfrm>
            <a:off x="1943389" y="6241198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285°</a:t>
            </a:r>
            <a:endParaRPr lang="zh-CN" altLang="en-US" dirty="0"/>
          </a:p>
        </p:txBody>
      </p:sp>
      <p:sp>
        <p:nvSpPr>
          <p:cNvPr id="35" name="文本框 34"/>
          <p:cNvSpPr txBox="1"/>
          <p:nvPr/>
        </p:nvSpPr>
        <p:spPr>
          <a:xfrm>
            <a:off x="4184513" y="6241958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270°</a:t>
            </a:r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6425637" y="6254022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255°</a:t>
            </a:r>
            <a:endParaRPr lang="zh-CN" altLang="en-US" dirty="0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942657" y="5024278"/>
            <a:ext cx="2070335" cy="1164916"/>
          </a:xfrm>
          <a:prstGeom prst="rect">
            <a:avLst/>
          </a:prstGeom>
        </p:spPr>
      </p:pic>
      <p:sp>
        <p:nvSpPr>
          <p:cNvPr id="38" name="文本框 37"/>
          <p:cNvSpPr txBox="1"/>
          <p:nvPr/>
        </p:nvSpPr>
        <p:spPr>
          <a:xfrm>
            <a:off x="8697782" y="6212452"/>
            <a:ext cx="71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240°</a:t>
            </a:r>
            <a:endParaRPr lang="zh-CN" altLang="en-US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1851" y="1169581"/>
            <a:ext cx="4834270" cy="362570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24" y="1169578"/>
            <a:ext cx="4834270" cy="362570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155" y="1169579"/>
            <a:ext cx="4834270" cy="3625702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41714" y="10287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37max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12820" y="9307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45min</a:t>
            </a:r>
            <a:endParaRPr lang="zh-CN" altLang="en-US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4914" y="1408136"/>
            <a:ext cx="3048000" cy="2286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8856" y="1316391"/>
            <a:ext cx="3048000" cy="2286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798" y="1213367"/>
            <a:ext cx="3048000" cy="2286000"/>
          </a:xfrm>
          <a:prstGeom prst="rect">
            <a:avLst/>
          </a:prstGeom>
        </p:spPr>
      </p:pic>
      <p:sp>
        <p:nvSpPr>
          <p:cNvPr id="20" name="文本框 19"/>
          <p:cNvSpPr txBox="1"/>
          <p:nvPr/>
        </p:nvSpPr>
        <p:spPr>
          <a:xfrm>
            <a:off x="8256815" y="6858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52max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8914" y="3725620"/>
            <a:ext cx="3048000" cy="2286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61656" y="61286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57min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629" y="3886197"/>
            <a:ext cx="3048000" cy="2286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162798" y="62316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61max</a:t>
            </a:r>
            <a:endParaRPr lang="zh-CN" altLang="en-US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741714" y="1028701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36max</a:t>
            </a:r>
            <a:endParaRPr lang="zh-CN" altLang="en-US" dirty="0"/>
          </a:p>
        </p:txBody>
      </p:sp>
      <p:sp>
        <p:nvSpPr>
          <p:cNvPr id="11" name="文本框 10"/>
          <p:cNvSpPr txBox="1"/>
          <p:nvPr/>
        </p:nvSpPr>
        <p:spPr>
          <a:xfrm>
            <a:off x="4612820" y="93073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43min</a:t>
            </a:r>
            <a:endParaRPr lang="zh-CN" altLang="en-US" dirty="0"/>
          </a:p>
        </p:txBody>
      </p:sp>
      <p:sp>
        <p:nvSpPr>
          <p:cNvPr id="20" name="文本框 19"/>
          <p:cNvSpPr txBox="1"/>
          <p:nvPr/>
        </p:nvSpPr>
        <p:spPr>
          <a:xfrm>
            <a:off x="8256815" y="685803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49max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98914" y="3725620"/>
            <a:ext cx="3048000" cy="22860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461656" y="612862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57min</a:t>
            </a:r>
            <a:endParaRPr lang="zh-CN" altLang="en-US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2084" y="3706944"/>
            <a:ext cx="3048000" cy="2286000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7162798" y="6231647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61max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914" y="1398033"/>
            <a:ext cx="3048000" cy="22860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0499" y="1322613"/>
            <a:ext cx="3048000" cy="2286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26084" y="1332719"/>
            <a:ext cx="3048000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43356" y="1760623"/>
            <a:ext cx="5521240" cy="41511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4618" y="1261940"/>
            <a:ext cx="294288" cy="100548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7844" y="5463504"/>
            <a:ext cx="386385" cy="694372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26747" y="1261940"/>
            <a:ext cx="255491" cy="1005481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02810" y="5463505"/>
            <a:ext cx="353070" cy="69437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1191" y="1261940"/>
            <a:ext cx="243657" cy="998994"/>
          </a:xfrm>
          <a:prstGeom prst="rect">
            <a:avLst/>
          </a:prstGeom>
        </p:spPr>
      </p:pic>
      <p:cxnSp>
        <p:nvCxnSpPr>
          <p:cNvPr id="12" name="直接箭头连接符 11"/>
          <p:cNvCxnSpPr/>
          <p:nvPr/>
        </p:nvCxnSpPr>
        <p:spPr>
          <a:xfrm flipH="1" flipV="1">
            <a:off x="5027844" y="2267422"/>
            <a:ext cx="13918" cy="72196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V="1">
            <a:off x="6426747" y="2237489"/>
            <a:ext cx="127745" cy="50516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H="1">
            <a:off x="5172656" y="5087815"/>
            <a:ext cx="466144" cy="3432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>
            <a:endCxn id="9" idx="0"/>
          </p:cNvCxnSpPr>
          <p:nvPr/>
        </p:nvCxnSpPr>
        <p:spPr>
          <a:xfrm flipH="1">
            <a:off x="6979345" y="5018264"/>
            <a:ext cx="24310" cy="4452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267713" y="216281"/>
            <a:ext cx="6362088" cy="535970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06880" y="5900928"/>
            <a:ext cx="30723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左下为裙子 左腿的</a:t>
            </a:r>
            <a:r>
              <a:rPr lang="en-US" altLang="zh-CN" dirty="0" err="1"/>
              <a:t>paf</a:t>
            </a:r>
            <a:r>
              <a:rPr lang="zh-CN" altLang="en-US" dirty="0"/>
              <a:t>图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2216468" y="449580"/>
            <a:ext cx="952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1723068" y="661035"/>
            <a:ext cx="996320" cy="21145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初始化网络参数</a:t>
            </a:r>
            <a:endParaRPr lang="zh-CN" altLang="en-US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620913" y="1101090"/>
            <a:ext cx="1218257" cy="53721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训练集选择</a:t>
            </a:r>
            <a:r>
              <a:rPr lang="en-US" altLang="zh-CN" sz="900" dirty="0" err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BatchSize</a:t>
            </a:r>
            <a:r>
              <a:rPr lang="zh-CN" altLang="en-US" sz="9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人体行走特征矢量图输入网络</a:t>
            </a:r>
            <a:endParaRPr lang="zh-CN" altLang="en-US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216468" y="883920"/>
            <a:ext cx="952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2218850" y="1638300"/>
            <a:ext cx="952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10"/>
          <p:cNvSpPr/>
          <p:nvPr/>
        </p:nvSpPr>
        <p:spPr>
          <a:xfrm>
            <a:off x="1761646" y="1855470"/>
            <a:ext cx="980610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前向传播数据计算输出损失</a:t>
            </a:r>
            <a:endParaRPr lang="zh-CN" altLang="en-US" sz="1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163401" y="1946910"/>
            <a:ext cx="1385739" cy="40005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BP</a:t>
            </a:r>
            <a:r>
              <a:rPr lang="zh-CN" altLang="en-US" sz="10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算法误差反向传播调整权值和偏置</a:t>
            </a:r>
            <a:endParaRPr lang="zh-CN" altLang="en-US" sz="10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3" name="直接箭头连接符 12"/>
          <p:cNvCxnSpPr/>
          <p:nvPr/>
        </p:nvCxnSpPr>
        <p:spPr>
          <a:xfrm>
            <a:off x="2217898" y="2247900"/>
            <a:ext cx="952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2223136" y="3150870"/>
            <a:ext cx="952" cy="1981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2262188" y="3070860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6" name="菱形 15"/>
          <p:cNvSpPr/>
          <p:nvPr/>
        </p:nvSpPr>
        <p:spPr>
          <a:xfrm>
            <a:off x="1612103" y="2461260"/>
            <a:ext cx="1222065" cy="693420"/>
          </a:xfrm>
          <a:prstGeom prst="diamo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>
              <a:solidFill>
                <a:schemeClr val="tx1"/>
              </a:solidFill>
            </a:endParaRPr>
          </a:p>
          <a:p>
            <a:pPr algn="ctr"/>
            <a:endParaRPr lang="en-US" altLang="zh-CN" sz="1000" dirty="0">
              <a:solidFill>
                <a:schemeClr val="tx1"/>
              </a:solidFill>
            </a:endParaRPr>
          </a:p>
          <a:p>
            <a:pPr algn="ctr"/>
            <a:r>
              <a:rPr lang="zh-CN" altLang="en-US" sz="1000" dirty="0">
                <a:solidFill>
                  <a:schemeClr val="tx1"/>
                </a:solidFill>
              </a:rPr>
              <a:t>迭代次数达到要求？</a:t>
            </a:r>
            <a:endParaRPr lang="zh-CN" altLang="en-US" sz="1000" dirty="0">
              <a:solidFill>
                <a:schemeClr val="tx1"/>
              </a:solidFill>
            </a:endParaRPr>
          </a:p>
          <a:p>
            <a:pPr algn="ctr"/>
            <a:endParaRPr lang="zh-CN" altLang="en-US" dirty="0"/>
          </a:p>
        </p:txBody>
      </p:sp>
      <p:cxnSp>
        <p:nvCxnSpPr>
          <p:cNvPr id="19" name="连接符: 肘形 18"/>
          <p:cNvCxnSpPr>
            <a:stCxn id="16" idx="3"/>
            <a:endCxn id="12" idx="2"/>
          </p:cNvCxnSpPr>
          <p:nvPr/>
        </p:nvCxnSpPr>
        <p:spPr>
          <a:xfrm flipV="1">
            <a:off x="2834168" y="2346960"/>
            <a:ext cx="1022103" cy="461010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2914615" y="2611993"/>
            <a:ext cx="24878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dirty="0">
                <a:latin typeface="宋体" panose="02010600030101010101" pitchFamily="2" charset="-122"/>
                <a:ea typeface="宋体" panose="02010600030101010101" pitchFamily="2" charset="-122"/>
              </a:rPr>
              <a:t>N</a:t>
            </a:r>
            <a:endParaRPr lang="zh-CN" altLang="en-US" sz="1000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9" name="矩形: 圆角 28"/>
          <p:cNvSpPr/>
          <p:nvPr/>
        </p:nvSpPr>
        <p:spPr>
          <a:xfrm>
            <a:off x="1945958" y="239078"/>
            <a:ext cx="541020" cy="2114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开始</a:t>
            </a:r>
            <a:endParaRPr lang="zh-CN" altLang="en-US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0" name="矩形: 圆角 29"/>
          <p:cNvSpPr/>
          <p:nvPr/>
        </p:nvSpPr>
        <p:spPr>
          <a:xfrm>
            <a:off x="1953578" y="3365183"/>
            <a:ext cx="541020" cy="211455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结束</a:t>
            </a:r>
            <a:endParaRPr lang="zh-CN" altLang="en-US" sz="9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1" name="连接符: 肘形 30"/>
          <p:cNvCxnSpPr>
            <a:stCxn id="12" idx="0"/>
            <a:endCxn id="8" idx="3"/>
          </p:cNvCxnSpPr>
          <p:nvPr/>
        </p:nvCxnSpPr>
        <p:spPr>
          <a:xfrm rot="16200000" flipV="1">
            <a:off x="3059114" y="1149752"/>
            <a:ext cx="577215" cy="101710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图片 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731223" y="4655231"/>
            <a:ext cx="974558" cy="84912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845" y="3743150"/>
            <a:ext cx="974558" cy="727599"/>
          </a:xfrm>
          <a:prstGeom prst="rect">
            <a:avLst/>
          </a:prstGeom>
        </p:spPr>
      </p:pic>
      <p:pic>
        <p:nvPicPr>
          <p:cNvPr id="59" name="图片 5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3582" y="3823359"/>
            <a:ext cx="974558" cy="727599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3319" y="3927632"/>
            <a:ext cx="974558" cy="727599"/>
          </a:xfrm>
          <a:prstGeom prst="rect">
            <a:avLst/>
          </a:prstGeom>
        </p:spPr>
      </p:pic>
      <p:cxnSp>
        <p:nvCxnSpPr>
          <p:cNvPr id="61" name="直接连接符 60"/>
          <p:cNvCxnSpPr/>
          <p:nvPr/>
        </p:nvCxnSpPr>
        <p:spPr>
          <a:xfrm flipH="1">
            <a:off x="5217877" y="447074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直接连接符 61"/>
          <p:cNvCxnSpPr/>
          <p:nvPr/>
        </p:nvCxnSpPr>
        <p:spPr>
          <a:xfrm flipH="1">
            <a:off x="5205847" y="3806330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直接连接符 62"/>
          <p:cNvCxnSpPr/>
          <p:nvPr/>
        </p:nvCxnSpPr>
        <p:spPr>
          <a:xfrm flipH="1">
            <a:off x="4231289" y="374518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5" name="图片 64"/>
          <p:cNvPicPr/>
          <p:nvPr/>
        </p:nvPicPr>
        <p:blipFill>
          <a:blip r:embed="rId3"/>
          <a:stretch>
            <a:fillRect/>
          </a:stretch>
        </p:blipFill>
        <p:spPr>
          <a:xfrm>
            <a:off x="5995918" y="39655"/>
            <a:ext cx="4114800" cy="2238375"/>
          </a:xfrm>
          <a:prstGeom prst="rect">
            <a:avLst/>
          </a:prstGeom>
        </p:spPr>
      </p:pic>
      <p:cxnSp>
        <p:nvCxnSpPr>
          <p:cNvPr id="67" name="直接箭头连接符 66"/>
          <p:cNvCxnSpPr/>
          <p:nvPr/>
        </p:nvCxnSpPr>
        <p:spPr>
          <a:xfrm>
            <a:off x="5418403" y="4106949"/>
            <a:ext cx="166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连接符: 肘形 68"/>
          <p:cNvCxnSpPr>
            <a:stCxn id="58" idx="3"/>
            <a:endCxn id="42" idx="1"/>
          </p:cNvCxnSpPr>
          <p:nvPr/>
        </p:nvCxnSpPr>
        <p:spPr>
          <a:xfrm>
            <a:off x="5418403" y="4106950"/>
            <a:ext cx="312820" cy="972841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连接符: 肘形 71"/>
          <p:cNvCxnSpPr>
            <a:stCxn id="42" idx="3"/>
          </p:cNvCxnSpPr>
          <p:nvPr/>
        </p:nvCxnSpPr>
        <p:spPr>
          <a:xfrm flipV="1">
            <a:off x="6705781" y="4106949"/>
            <a:ext cx="178721" cy="97284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4" name="图片 7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1316" y="3934312"/>
            <a:ext cx="958516" cy="718887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636" y="3670551"/>
            <a:ext cx="1066620" cy="788166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85193" y="3779246"/>
            <a:ext cx="1066620" cy="788166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6952" y="3897348"/>
            <a:ext cx="1066620" cy="788166"/>
          </a:xfrm>
          <a:prstGeom prst="rect">
            <a:avLst/>
          </a:prstGeom>
        </p:spPr>
      </p:pic>
      <p:cxnSp>
        <p:nvCxnSpPr>
          <p:cNvPr id="84" name="直接连接符 83"/>
          <p:cNvCxnSpPr/>
          <p:nvPr/>
        </p:nvCxnSpPr>
        <p:spPr>
          <a:xfrm flipH="1">
            <a:off x="8223655" y="4458717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直接连接符 84"/>
          <p:cNvCxnSpPr/>
          <p:nvPr/>
        </p:nvCxnSpPr>
        <p:spPr>
          <a:xfrm flipH="1">
            <a:off x="8171698" y="3731118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/>
          <p:nvPr/>
        </p:nvCxnSpPr>
        <p:spPr>
          <a:xfrm flipH="1">
            <a:off x="7188761" y="371106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8452254" y="4064634"/>
            <a:ext cx="37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3" name="图片 9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58672" y="3650543"/>
            <a:ext cx="1707523" cy="1281775"/>
          </a:xfrm>
          <a:prstGeom prst="rect">
            <a:avLst/>
          </a:prstGeom>
        </p:spPr>
      </p:pic>
      <p:sp>
        <p:nvSpPr>
          <p:cNvPr id="98" name="文本框 97"/>
          <p:cNvSpPr txBox="1"/>
          <p:nvPr/>
        </p:nvSpPr>
        <p:spPr>
          <a:xfrm>
            <a:off x="4223034" y="4733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视频序列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9" name="文本框 98"/>
          <p:cNvSpPr txBox="1"/>
          <p:nvPr/>
        </p:nvSpPr>
        <p:spPr>
          <a:xfrm>
            <a:off x="5731223" y="55665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周期检测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138868" y="4803616"/>
            <a:ext cx="15696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步态信息提取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选择与标准化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652955" y="1418492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Weight layer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" name="直接箭头连接符 5"/>
          <p:cNvCxnSpPr/>
          <p:nvPr/>
        </p:nvCxnSpPr>
        <p:spPr>
          <a:xfrm>
            <a:off x="2450123" y="1055077"/>
            <a:ext cx="0" cy="339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矩形 7"/>
          <p:cNvSpPr/>
          <p:nvPr/>
        </p:nvSpPr>
        <p:spPr>
          <a:xfrm>
            <a:off x="1629509" y="2051539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Weight layer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直接箭头连接符 8"/>
          <p:cNvCxnSpPr/>
          <p:nvPr/>
        </p:nvCxnSpPr>
        <p:spPr>
          <a:xfrm>
            <a:off x="2450123" y="1793630"/>
            <a:ext cx="0" cy="23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2"/>
          </p:cNvCxnSpPr>
          <p:nvPr/>
        </p:nvCxnSpPr>
        <p:spPr>
          <a:xfrm flipH="1">
            <a:off x="2450123" y="2391509"/>
            <a:ext cx="5860" cy="296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椭圆 11"/>
          <p:cNvSpPr/>
          <p:nvPr/>
        </p:nvSpPr>
        <p:spPr>
          <a:xfrm>
            <a:off x="2338753" y="2708031"/>
            <a:ext cx="246185" cy="2344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2256695" y="2643550"/>
            <a:ext cx="60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＋</a:t>
            </a:r>
            <a:endParaRPr lang="zh-CN" altLang="en-US" dirty="0"/>
          </a:p>
        </p:txBody>
      </p:sp>
      <p:cxnSp>
        <p:nvCxnSpPr>
          <p:cNvPr id="14" name="直接箭头连接符 13"/>
          <p:cNvCxnSpPr/>
          <p:nvPr/>
        </p:nvCxnSpPr>
        <p:spPr>
          <a:xfrm>
            <a:off x="2467705" y="2942493"/>
            <a:ext cx="0" cy="187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2479428" y="27549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弧形 17"/>
          <p:cNvSpPr/>
          <p:nvPr/>
        </p:nvSpPr>
        <p:spPr>
          <a:xfrm>
            <a:off x="1104101" y="1151792"/>
            <a:ext cx="2694639" cy="1861090"/>
          </a:xfrm>
          <a:prstGeom prst="arc">
            <a:avLst>
              <a:gd name="adj1" fmla="val 16199998"/>
              <a:gd name="adj2" fmla="val 21235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弧形 20"/>
          <p:cNvSpPr/>
          <p:nvPr/>
        </p:nvSpPr>
        <p:spPr>
          <a:xfrm rot="5582223">
            <a:off x="1859695" y="641676"/>
            <a:ext cx="1373477" cy="2473202"/>
          </a:xfrm>
          <a:prstGeom prst="arc">
            <a:avLst>
              <a:gd name="adj1" fmla="val 16241718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9" name="文本框 28"/>
          <p:cNvSpPr txBox="1"/>
          <p:nvPr/>
        </p:nvSpPr>
        <p:spPr>
          <a:xfrm>
            <a:off x="2145524" y="936621"/>
            <a:ext cx="285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x</a:t>
            </a:r>
            <a:endParaRPr lang="zh-CN" altLang="en-US" dirty="0"/>
          </a:p>
        </p:txBody>
      </p:sp>
      <p:sp>
        <p:nvSpPr>
          <p:cNvPr id="30" name="文本框 29"/>
          <p:cNvSpPr txBox="1"/>
          <p:nvPr/>
        </p:nvSpPr>
        <p:spPr>
          <a:xfrm>
            <a:off x="1510083" y="2391509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F(x)+x</a:t>
            </a:r>
            <a:endParaRPr lang="zh-CN" altLang="en-US" dirty="0"/>
          </a:p>
        </p:txBody>
      </p:sp>
      <p:cxnSp>
        <p:nvCxnSpPr>
          <p:cNvPr id="32" name="直接连接符 31"/>
          <p:cNvCxnSpPr>
            <a:stCxn id="18" idx="2"/>
            <a:endCxn id="21" idx="0"/>
          </p:cNvCxnSpPr>
          <p:nvPr/>
        </p:nvCxnSpPr>
        <p:spPr>
          <a:xfrm flipH="1">
            <a:off x="3780208" y="1940429"/>
            <a:ext cx="2773" cy="1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3766353" y="1893116"/>
            <a:ext cx="0" cy="7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矩形 36"/>
          <p:cNvSpPr/>
          <p:nvPr/>
        </p:nvSpPr>
        <p:spPr>
          <a:xfrm>
            <a:off x="6282882" y="1305953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3x3,64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38" name="直接箭头连接符 37"/>
          <p:cNvCxnSpPr/>
          <p:nvPr/>
        </p:nvCxnSpPr>
        <p:spPr>
          <a:xfrm>
            <a:off x="7080050" y="942538"/>
            <a:ext cx="0" cy="339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矩形 38"/>
          <p:cNvSpPr/>
          <p:nvPr/>
        </p:nvSpPr>
        <p:spPr>
          <a:xfrm>
            <a:off x="6259436" y="1939000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3x3,64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0" name="直接箭头连接符 39"/>
          <p:cNvCxnSpPr/>
          <p:nvPr/>
        </p:nvCxnSpPr>
        <p:spPr>
          <a:xfrm>
            <a:off x="7080050" y="1681091"/>
            <a:ext cx="0" cy="23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箭头连接符 40"/>
          <p:cNvCxnSpPr>
            <a:stCxn id="39" idx="2"/>
          </p:cNvCxnSpPr>
          <p:nvPr/>
        </p:nvCxnSpPr>
        <p:spPr>
          <a:xfrm flipH="1">
            <a:off x="7080050" y="2278970"/>
            <a:ext cx="5860" cy="296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椭圆 41"/>
          <p:cNvSpPr/>
          <p:nvPr/>
        </p:nvSpPr>
        <p:spPr>
          <a:xfrm>
            <a:off x="6968680" y="2595492"/>
            <a:ext cx="246185" cy="2344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6886622" y="2531011"/>
            <a:ext cx="60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＋</a:t>
            </a:r>
            <a:endParaRPr lang="zh-CN" altLang="en-US" dirty="0"/>
          </a:p>
        </p:txBody>
      </p:sp>
      <p:cxnSp>
        <p:nvCxnSpPr>
          <p:cNvPr id="44" name="直接箭头连接符 43"/>
          <p:cNvCxnSpPr/>
          <p:nvPr/>
        </p:nvCxnSpPr>
        <p:spPr>
          <a:xfrm>
            <a:off x="7097632" y="2829954"/>
            <a:ext cx="0" cy="187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7109355" y="2642440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弧形 45"/>
          <p:cNvSpPr/>
          <p:nvPr/>
        </p:nvSpPr>
        <p:spPr>
          <a:xfrm>
            <a:off x="5734028" y="1039253"/>
            <a:ext cx="2694639" cy="1861090"/>
          </a:xfrm>
          <a:prstGeom prst="arc">
            <a:avLst>
              <a:gd name="adj1" fmla="val 16199998"/>
              <a:gd name="adj2" fmla="val 21235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弧形 46"/>
          <p:cNvSpPr/>
          <p:nvPr/>
        </p:nvSpPr>
        <p:spPr>
          <a:xfrm rot="5582223">
            <a:off x="6489622" y="529137"/>
            <a:ext cx="1373477" cy="2473202"/>
          </a:xfrm>
          <a:prstGeom prst="arc">
            <a:avLst>
              <a:gd name="adj1" fmla="val 16241718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文本框 47"/>
          <p:cNvSpPr txBox="1"/>
          <p:nvPr/>
        </p:nvSpPr>
        <p:spPr>
          <a:xfrm>
            <a:off x="7108027" y="72367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64-d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0" name="直接连接符 49"/>
          <p:cNvCxnSpPr>
            <a:stCxn id="46" idx="2"/>
            <a:endCxn id="47" idx="0"/>
          </p:cNvCxnSpPr>
          <p:nvPr/>
        </p:nvCxnSpPr>
        <p:spPr>
          <a:xfrm flipH="1">
            <a:off x="8410135" y="1827890"/>
            <a:ext cx="2773" cy="183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8396280" y="1780577"/>
            <a:ext cx="0" cy="7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3887640" y="3692698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1x1,64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3" name="直接箭头连接符 52"/>
          <p:cNvCxnSpPr/>
          <p:nvPr/>
        </p:nvCxnSpPr>
        <p:spPr>
          <a:xfrm>
            <a:off x="4684808" y="3329283"/>
            <a:ext cx="0" cy="3399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/>
          <p:cNvSpPr/>
          <p:nvPr/>
        </p:nvSpPr>
        <p:spPr>
          <a:xfrm>
            <a:off x="3864194" y="4325745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3x3,64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55" name="直接箭头连接符 54"/>
          <p:cNvCxnSpPr/>
          <p:nvPr/>
        </p:nvCxnSpPr>
        <p:spPr>
          <a:xfrm>
            <a:off x="4684808" y="4067836"/>
            <a:ext cx="0" cy="2344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>
            <a:stCxn id="54" idx="2"/>
          </p:cNvCxnSpPr>
          <p:nvPr/>
        </p:nvCxnSpPr>
        <p:spPr>
          <a:xfrm flipH="1">
            <a:off x="4684808" y="4665715"/>
            <a:ext cx="5860" cy="296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椭圆 56"/>
          <p:cNvSpPr/>
          <p:nvPr/>
        </p:nvSpPr>
        <p:spPr>
          <a:xfrm>
            <a:off x="4558255" y="5629943"/>
            <a:ext cx="246185" cy="23446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8" name="文本框 57"/>
          <p:cNvSpPr txBox="1"/>
          <p:nvPr/>
        </p:nvSpPr>
        <p:spPr>
          <a:xfrm>
            <a:off x="4490052" y="5565462"/>
            <a:ext cx="609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＋</a:t>
            </a:r>
            <a:endParaRPr lang="zh-CN" altLang="en-US" dirty="0"/>
          </a:p>
        </p:txBody>
      </p:sp>
      <p:cxnSp>
        <p:nvCxnSpPr>
          <p:cNvPr id="59" name="直接箭头连接符 58"/>
          <p:cNvCxnSpPr/>
          <p:nvPr/>
        </p:nvCxnSpPr>
        <p:spPr>
          <a:xfrm>
            <a:off x="4687207" y="5864405"/>
            <a:ext cx="0" cy="1875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文本框 59"/>
          <p:cNvSpPr txBox="1"/>
          <p:nvPr/>
        </p:nvSpPr>
        <p:spPr>
          <a:xfrm>
            <a:off x="4698930" y="5676891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1" name="弧形 60"/>
          <p:cNvSpPr/>
          <p:nvPr/>
        </p:nvSpPr>
        <p:spPr>
          <a:xfrm>
            <a:off x="3338786" y="3425998"/>
            <a:ext cx="2694639" cy="1861090"/>
          </a:xfrm>
          <a:prstGeom prst="arc">
            <a:avLst>
              <a:gd name="adj1" fmla="val 16199998"/>
              <a:gd name="adj2" fmla="val 2123500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弧形 61"/>
          <p:cNvSpPr/>
          <p:nvPr/>
        </p:nvSpPr>
        <p:spPr>
          <a:xfrm rot="5582223">
            <a:off x="4054080" y="3563649"/>
            <a:ext cx="1373477" cy="2473202"/>
          </a:xfrm>
          <a:prstGeom prst="arc">
            <a:avLst>
              <a:gd name="adj1" fmla="val 16241718"/>
              <a:gd name="adj2" fmla="val 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3" name="文本框 62"/>
          <p:cNvSpPr txBox="1"/>
          <p:nvPr/>
        </p:nvSpPr>
        <p:spPr>
          <a:xfrm>
            <a:off x="4712785" y="3110424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256-d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4" name="直接连接符 63"/>
          <p:cNvCxnSpPr>
            <a:stCxn id="61" idx="2"/>
            <a:endCxn id="62" idx="0"/>
          </p:cNvCxnSpPr>
          <p:nvPr/>
        </p:nvCxnSpPr>
        <p:spPr>
          <a:xfrm flipH="1">
            <a:off x="5974593" y="4214635"/>
            <a:ext cx="43073" cy="66609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/>
          <p:nvPr/>
        </p:nvCxnSpPr>
        <p:spPr>
          <a:xfrm>
            <a:off x="6001038" y="4167322"/>
            <a:ext cx="0" cy="795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矩形 66"/>
          <p:cNvSpPr/>
          <p:nvPr/>
        </p:nvSpPr>
        <p:spPr>
          <a:xfrm>
            <a:off x="3864194" y="4974960"/>
            <a:ext cx="1652947" cy="339970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1x1,256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68" name="直接箭头连接符 67"/>
          <p:cNvCxnSpPr>
            <a:stCxn id="67" idx="2"/>
          </p:cNvCxnSpPr>
          <p:nvPr/>
        </p:nvCxnSpPr>
        <p:spPr>
          <a:xfrm flipH="1">
            <a:off x="4684808" y="5314930"/>
            <a:ext cx="5860" cy="296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文本框 69"/>
          <p:cNvSpPr txBox="1"/>
          <p:nvPr/>
        </p:nvSpPr>
        <p:spPr>
          <a:xfrm>
            <a:off x="4712785" y="4608534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4683852" y="3972716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2" name="文本框 71"/>
          <p:cNvSpPr txBox="1"/>
          <p:nvPr/>
        </p:nvSpPr>
        <p:spPr>
          <a:xfrm>
            <a:off x="7108027" y="157271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rule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935665" y="754912"/>
            <a:ext cx="3147238" cy="531629"/>
            <a:chOff x="935665" y="754912"/>
            <a:chExt cx="3147238" cy="531629"/>
          </a:xfrm>
        </p:grpSpPr>
        <p:sp>
          <p:nvSpPr>
            <p:cNvPr id="4" name="矩形 3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1×1,64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Output: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(T,46,46,256)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(T,46,46,64)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935665" y="1604667"/>
            <a:ext cx="3147238" cy="531629"/>
            <a:chOff x="935665" y="754912"/>
            <a:chExt cx="3147238" cy="531629"/>
          </a:xfrm>
        </p:grpSpPr>
        <p:sp>
          <p:nvSpPr>
            <p:cNvPr id="13" name="矩形 12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3×3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,64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(T,46,46,64)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(T,23,23,64)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cxnSp>
        <p:nvCxnSpPr>
          <p:cNvPr id="19" name="直接箭头连接符 18"/>
          <p:cNvCxnSpPr/>
          <p:nvPr/>
        </p:nvCxnSpPr>
        <p:spPr>
          <a:xfrm>
            <a:off x="2429539" y="297712"/>
            <a:ext cx="0" cy="4572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2429539" y="1286541"/>
            <a:ext cx="0" cy="307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2394984" y="1254929"/>
            <a:ext cx="88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BN+RELU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cxnSp>
        <p:nvCxnSpPr>
          <p:cNvPr id="23" name="直接箭头连接符 22"/>
          <p:cNvCxnSpPr/>
          <p:nvPr/>
        </p:nvCxnSpPr>
        <p:spPr>
          <a:xfrm>
            <a:off x="2429539" y="2136296"/>
            <a:ext cx="0" cy="30777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2394984" y="2099367"/>
            <a:ext cx="88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BN+RELU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935665" y="2481001"/>
            <a:ext cx="3147238" cy="531629"/>
            <a:chOff x="935665" y="754912"/>
            <a:chExt cx="3147238" cy="531629"/>
          </a:xfrm>
        </p:grpSpPr>
        <p:sp>
          <p:nvSpPr>
            <p:cNvPr id="26" name="矩形 25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,512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(T,23,23,64)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cxnSp>
        <p:nvCxnSpPr>
          <p:cNvPr id="31" name="直接箭头连接符 30"/>
          <p:cNvCxnSpPr/>
          <p:nvPr/>
        </p:nvCxnSpPr>
        <p:spPr>
          <a:xfrm>
            <a:off x="2427766" y="3012630"/>
            <a:ext cx="0" cy="70876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/>
          <p:cNvGrpSpPr/>
          <p:nvPr/>
        </p:nvGrpSpPr>
        <p:grpSpPr>
          <a:xfrm>
            <a:off x="2338283" y="3103334"/>
            <a:ext cx="177199" cy="205420"/>
            <a:chOff x="3732028" y="3349256"/>
            <a:chExt cx="276425" cy="265814"/>
          </a:xfrm>
        </p:grpSpPr>
        <p:sp>
          <p:nvSpPr>
            <p:cNvPr id="32" name="椭圆 31"/>
            <p:cNvSpPr/>
            <p:nvPr/>
          </p:nvSpPr>
          <p:spPr>
            <a:xfrm>
              <a:off x="3732028" y="3349256"/>
              <a:ext cx="276425" cy="2658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34" name="直接连接符 33"/>
            <p:cNvCxnSpPr>
              <a:stCxn id="32" idx="2"/>
              <a:endCxn id="32" idx="6"/>
            </p:cNvCxnSpPr>
            <p:nvPr/>
          </p:nvCxnSpPr>
          <p:spPr>
            <a:xfrm>
              <a:off x="3732028" y="3482163"/>
              <a:ext cx="276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2" idx="0"/>
              <a:endCxn id="32" idx="4"/>
            </p:cNvCxnSpPr>
            <p:nvPr/>
          </p:nvCxnSpPr>
          <p:spPr>
            <a:xfrm>
              <a:off x="3870241" y="3349256"/>
              <a:ext cx="0" cy="265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矩形 38"/>
          <p:cNvSpPr/>
          <p:nvPr/>
        </p:nvSpPr>
        <p:spPr>
          <a:xfrm>
            <a:off x="2426882" y="3210796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RELU</a:t>
            </a:r>
            <a:endParaRPr lang="zh-CN" altLang="en-US" sz="1400" dirty="0"/>
          </a:p>
        </p:txBody>
      </p:sp>
      <p:sp>
        <p:nvSpPr>
          <p:cNvPr id="40" name="矩形 39"/>
          <p:cNvSpPr/>
          <p:nvPr/>
        </p:nvSpPr>
        <p:spPr>
          <a:xfrm>
            <a:off x="2429712" y="3467959"/>
            <a:ext cx="81304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BN+RELU</a:t>
            </a:r>
            <a:endParaRPr lang="zh-CN" altLang="en-US" sz="1400" dirty="0"/>
          </a:p>
        </p:txBody>
      </p:sp>
      <p:grpSp>
        <p:nvGrpSpPr>
          <p:cNvPr id="41" name="组合 40"/>
          <p:cNvGrpSpPr/>
          <p:nvPr/>
        </p:nvGrpSpPr>
        <p:grpSpPr>
          <a:xfrm>
            <a:off x="941863" y="3721394"/>
            <a:ext cx="3147238" cy="531629"/>
            <a:chOff x="935665" y="754912"/>
            <a:chExt cx="3147238" cy="531629"/>
          </a:xfrm>
        </p:grpSpPr>
        <p:sp>
          <p:nvSpPr>
            <p:cNvPr id="42" name="矩形 41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,128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6" name="矩形 45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(T,23,23,128)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941863" y="4620058"/>
            <a:ext cx="3147238" cy="531629"/>
            <a:chOff x="935665" y="754912"/>
            <a:chExt cx="3147238" cy="531629"/>
          </a:xfrm>
        </p:grpSpPr>
        <p:sp>
          <p:nvSpPr>
            <p:cNvPr id="48" name="矩形 47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,128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(T,23,23,128)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2" name="矩形 51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(T,12,12,128)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53" name="文本框 52"/>
          <p:cNvSpPr txBox="1"/>
          <p:nvPr/>
        </p:nvSpPr>
        <p:spPr>
          <a:xfrm>
            <a:off x="2426882" y="4240297"/>
            <a:ext cx="88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BN+RELU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cxnSp>
        <p:nvCxnSpPr>
          <p:cNvPr id="54" name="直接箭头连接符 53"/>
          <p:cNvCxnSpPr/>
          <p:nvPr/>
        </p:nvCxnSpPr>
        <p:spPr>
          <a:xfrm>
            <a:off x="2429540" y="4253023"/>
            <a:ext cx="0" cy="367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6" name="组合 55"/>
          <p:cNvGrpSpPr/>
          <p:nvPr/>
        </p:nvGrpSpPr>
        <p:grpSpPr>
          <a:xfrm>
            <a:off x="935665" y="5518722"/>
            <a:ext cx="3147238" cy="531629"/>
            <a:chOff x="935665" y="754912"/>
            <a:chExt cx="3147238" cy="531629"/>
          </a:xfrm>
        </p:grpSpPr>
        <p:sp>
          <p:nvSpPr>
            <p:cNvPr id="57" name="矩形 56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,512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8" name="矩形 57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60" name="矩形 59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(T,12,12,128)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61" name="矩形 60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(T,12,12,512)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cxnSp>
        <p:nvCxnSpPr>
          <p:cNvPr id="62" name="直接箭头连接符 61"/>
          <p:cNvCxnSpPr/>
          <p:nvPr/>
        </p:nvCxnSpPr>
        <p:spPr>
          <a:xfrm>
            <a:off x="2426882" y="5151687"/>
            <a:ext cx="0" cy="36703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2434854" y="5189965"/>
            <a:ext cx="8825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BN+RELU</a:t>
            </a:r>
            <a:endParaRPr lang="zh-CN" altLang="en-US" sz="1400" dirty="0">
              <a:latin typeface="宋体" panose="02010600030101010101" pitchFamily="2" charset="-122"/>
            </a:endParaRPr>
          </a:p>
        </p:txBody>
      </p:sp>
      <p:grpSp>
        <p:nvGrpSpPr>
          <p:cNvPr id="64" name="组合 63"/>
          <p:cNvGrpSpPr/>
          <p:nvPr/>
        </p:nvGrpSpPr>
        <p:grpSpPr>
          <a:xfrm>
            <a:off x="2306384" y="6140940"/>
            <a:ext cx="177199" cy="205420"/>
            <a:chOff x="3732028" y="3349256"/>
            <a:chExt cx="276425" cy="265814"/>
          </a:xfrm>
        </p:grpSpPr>
        <p:sp>
          <p:nvSpPr>
            <p:cNvPr id="65" name="椭圆 64"/>
            <p:cNvSpPr/>
            <p:nvPr/>
          </p:nvSpPr>
          <p:spPr>
            <a:xfrm>
              <a:off x="3732028" y="3349256"/>
              <a:ext cx="276425" cy="265814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66" name="直接连接符 65"/>
            <p:cNvCxnSpPr>
              <a:stCxn id="65" idx="2"/>
              <a:endCxn id="65" idx="6"/>
            </p:cNvCxnSpPr>
            <p:nvPr/>
          </p:nvCxnSpPr>
          <p:spPr>
            <a:xfrm>
              <a:off x="3732028" y="3482163"/>
              <a:ext cx="2764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/>
            <p:cNvCxnSpPr>
              <a:stCxn id="65" idx="0"/>
              <a:endCxn id="65" idx="4"/>
            </p:cNvCxnSpPr>
            <p:nvPr/>
          </p:nvCxnSpPr>
          <p:spPr>
            <a:xfrm>
              <a:off x="3870241" y="3349256"/>
              <a:ext cx="0" cy="265814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68" name="直接箭头连接符 67"/>
          <p:cNvCxnSpPr/>
          <p:nvPr/>
        </p:nvCxnSpPr>
        <p:spPr>
          <a:xfrm>
            <a:off x="2394984" y="6050351"/>
            <a:ext cx="0" cy="56310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矩形 69"/>
          <p:cNvSpPr/>
          <p:nvPr/>
        </p:nvSpPr>
        <p:spPr>
          <a:xfrm>
            <a:off x="2363244" y="6305674"/>
            <a:ext cx="5437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latin typeface="宋体" panose="02010600030101010101" pitchFamily="2" charset="-122"/>
              </a:rPr>
              <a:t>RELU</a:t>
            </a:r>
            <a:endParaRPr lang="zh-CN" altLang="en-US" sz="1400" dirty="0"/>
          </a:p>
        </p:txBody>
      </p:sp>
      <p:grpSp>
        <p:nvGrpSpPr>
          <p:cNvPr id="71" name="组合 70"/>
          <p:cNvGrpSpPr/>
          <p:nvPr/>
        </p:nvGrpSpPr>
        <p:grpSpPr>
          <a:xfrm>
            <a:off x="4366427" y="4620057"/>
            <a:ext cx="3147238" cy="531629"/>
            <a:chOff x="935665" y="754912"/>
            <a:chExt cx="3147238" cy="531629"/>
          </a:xfrm>
        </p:grpSpPr>
        <p:sp>
          <p:nvSpPr>
            <p:cNvPr id="72" name="矩形 71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,512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3" name="矩形 72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4" name="矩形 73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5" name="矩形 74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6" name="矩形 75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(T,12,12,512)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4270745" y="1609135"/>
            <a:ext cx="3147238" cy="531629"/>
            <a:chOff x="935665" y="754912"/>
            <a:chExt cx="3147238" cy="531629"/>
          </a:xfrm>
        </p:grpSpPr>
        <p:sp>
          <p:nvSpPr>
            <p:cNvPr id="78" name="矩形 77"/>
            <p:cNvSpPr/>
            <p:nvPr/>
          </p:nvSpPr>
          <p:spPr>
            <a:xfrm>
              <a:off x="935665" y="754912"/>
              <a:ext cx="882502" cy="53162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1×1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,512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79" name="矩形 78"/>
            <p:cNvSpPr/>
            <p:nvPr/>
          </p:nvSpPr>
          <p:spPr>
            <a:xfrm>
              <a:off x="1818167" y="754913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Input: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80" name="矩形 79"/>
            <p:cNvSpPr/>
            <p:nvPr/>
          </p:nvSpPr>
          <p:spPr>
            <a:xfrm>
              <a:off x="1818167" y="1020727"/>
              <a:ext cx="882502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>
                  <a:solidFill>
                    <a:schemeClr val="tx1"/>
                  </a:solidFill>
                  <a:latin typeface="宋体" panose="02010600030101010101" pitchFamily="2" charset="-122"/>
                </a:rPr>
                <a:t>Output</a:t>
              </a:r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: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81" name="矩形 80"/>
            <p:cNvSpPr/>
            <p:nvPr/>
          </p:nvSpPr>
          <p:spPr>
            <a:xfrm>
              <a:off x="2700669" y="754913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(T,46,46,256)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  <p:sp>
          <p:nvSpPr>
            <p:cNvPr id="82" name="矩形 81"/>
            <p:cNvSpPr/>
            <p:nvPr/>
          </p:nvSpPr>
          <p:spPr>
            <a:xfrm>
              <a:off x="2700669" y="1020727"/>
              <a:ext cx="1382234" cy="26581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r>
                <a:rPr lang="en-US" altLang="zh-CN" sz="1400" dirty="0">
                  <a:solidFill>
                    <a:schemeClr val="tx1"/>
                  </a:solidFill>
                  <a:latin typeface="宋体" panose="02010600030101010101" pitchFamily="2" charset="-122"/>
                </a:rPr>
                <a:t>(T,23,23,512)</a:t>
              </a:r>
              <a:endParaRPr lang="zh-CN" altLang="en-US" sz="1400" dirty="0">
                <a:solidFill>
                  <a:schemeClr val="tx1"/>
                </a:solidFill>
                <a:latin typeface="宋体" panose="02010600030101010101" pitchFamily="2" charset="-122"/>
              </a:endParaRPr>
            </a:p>
          </p:txBody>
        </p:sp>
      </p:grpSp>
      <p:sp>
        <p:nvSpPr>
          <p:cNvPr id="83" name="弧形 82"/>
          <p:cNvSpPr/>
          <p:nvPr/>
        </p:nvSpPr>
        <p:spPr>
          <a:xfrm>
            <a:off x="-1028259" y="400817"/>
            <a:ext cx="6926226" cy="2371841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任意多边形: 形状 85"/>
          <p:cNvSpPr/>
          <p:nvPr/>
        </p:nvSpPr>
        <p:spPr>
          <a:xfrm>
            <a:off x="2422566" y="2137558"/>
            <a:ext cx="3475401" cy="1006463"/>
          </a:xfrm>
          <a:custGeom>
            <a:avLst/>
            <a:gdLst>
              <a:gd name="connsiteX0" fmla="*/ 0 w 3550722"/>
              <a:gd name="connsiteY0" fmla="*/ 926276 h 1024633"/>
              <a:gd name="connsiteX1" fmla="*/ 2956956 w 3550722"/>
              <a:gd name="connsiteY1" fmla="*/ 938151 h 1024633"/>
              <a:gd name="connsiteX2" fmla="*/ 3550722 w 3550722"/>
              <a:gd name="connsiteY2" fmla="*/ 0 h 10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722" h="1024633">
                <a:moveTo>
                  <a:pt x="0" y="926276"/>
                </a:moveTo>
                <a:cubicBezTo>
                  <a:pt x="1182584" y="1009403"/>
                  <a:pt x="2365169" y="1092530"/>
                  <a:pt x="2956956" y="938151"/>
                </a:cubicBezTo>
                <a:cubicBezTo>
                  <a:pt x="3548743" y="783772"/>
                  <a:pt x="3549732" y="391886"/>
                  <a:pt x="3550722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88" name="弧形 87"/>
          <p:cNvSpPr/>
          <p:nvPr/>
        </p:nvSpPr>
        <p:spPr>
          <a:xfrm>
            <a:off x="-1040134" y="3439560"/>
            <a:ext cx="6926226" cy="2371841"/>
          </a:xfrm>
          <a:prstGeom prst="arc">
            <a:avLst/>
          </a:prstGeom>
          <a:ln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任意多边形: 形状 88"/>
          <p:cNvSpPr/>
          <p:nvPr/>
        </p:nvSpPr>
        <p:spPr>
          <a:xfrm>
            <a:off x="2394983" y="5168984"/>
            <a:ext cx="3475401" cy="1025656"/>
          </a:xfrm>
          <a:custGeom>
            <a:avLst/>
            <a:gdLst>
              <a:gd name="connsiteX0" fmla="*/ 0 w 3550722"/>
              <a:gd name="connsiteY0" fmla="*/ 926276 h 1024633"/>
              <a:gd name="connsiteX1" fmla="*/ 2956956 w 3550722"/>
              <a:gd name="connsiteY1" fmla="*/ 938151 h 1024633"/>
              <a:gd name="connsiteX2" fmla="*/ 3550722 w 3550722"/>
              <a:gd name="connsiteY2" fmla="*/ 0 h 10246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50722" h="1024633">
                <a:moveTo>
                  <a:pt x="0" y="926276"/>
                </a:moveTo>
                <a:cubicBezTo>
                  <a:pt x="1182584" y="1009403"/>
                  <a:pt x="2365169" y="1092530"/>
                  <a:pt x="2956956" y="938151"/>
                </a:cubicBezTo>
                <a:cubicBezTo>
                  <a:pt x="3548743" y="783772"/>
                  <a:pt x="3549732" y="391886"/>
                  <a:pt x="3550722" y="0"/>
                </a:cubicBezTo>
              </a:path>
            </a:pathLst>
          </a:custGeom>
          <a:noFill/>
          <a:ln>
            <a:solidFill>
              <a:schemeClr val="tx1"/>
            </a:solidFill>
            <a:headEnd type="triangle"/>
            <a:tailEnd type="non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0990" y="1252613"/>
            <a:ext cx="974558" cy="7275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727" y="1332822"/>
            <a:ext cx="974558" cy="727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464" y="1437095"/>
            <a:ext cx="974558" cy="72759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2675022" y="198021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662992" y="1315793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688434" y="1254645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右 10"/>
          <p:cNvSpPr/>
          <p:nvPr/>
        </p:nvSpPr>
        <p:spPr>
          <a:xfrm>
            <a:off x="3188368" y="1556590"/>
            <a:ext cx="264695" cy="24430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760623"/>
            <a:ext cx="4714490" cy="35446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32" y="1324799"/>
            <a:ext cx="251287" cy="8585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42" y="1324803"/>
            <a:ext cx="480458" cy="8634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966" y="1324803"/>
            <a:ext cx="218159" cy="85856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580" y="1332822"/>
            <a:ext cx="426391" cy="838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629" y="1320960"/>
            <a:ext cx="208054" cy="853022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00990" y="1252613"/>
            <a:ext cx="974558" cy="72759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00727" y="1332822"/>
            <a:ext cx="974558" cy="727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00464" y="1437095"/>
            <a:ext cx="974558" cy="72759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2675022" y="198021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2662992" y="1315793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1688434" y="1254645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箭头: 右 10"/>
          <p:cNvSpPr/>
          <p:nvPr/>
        </p:nvSpPr>
        <p:spPr>
          <a:xfrm>
            <a:off x="3188368" y="1556590"/>
            <a:ext cx="264695" cy="244304"/>
          </a:xfrm>
          <a:prstGeom prst="right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0106" y="1760623"/>
            <a:ext cx="4714490" cy="3544623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2232" y="1324799"/>
            <a:ext cx="251287" cy="85856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27242" y="1324803"/>
            <a:ext cx="480458" cy="86343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7966" y="1324803"/>
            <a:ext cx="218159" cy="85856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50580" y="1332822"/>
            <a:ext cx="426391" cy="83857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52629" y="1320960"/>
            <a:ext cx="208054" cy="853022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1339" y="2369231"/>
            <a:ext cx="974558" cy="849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61" y="1457150"/>
            <a:ext cx="974558" cy="727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98" y="1537359"/>
            <a:ext cx="974558" cy="727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35" y="1641632"/>
            <a:ext cx="974558" cy="72759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3737993" y="218474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725963" y="1520330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751405" y="145918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938519" y="1820949"/>
            <a:ext cx="166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/>
          <p:cNvCxnSpPr>
            <a:stCxn id="5" idx="3"/>
            <a:endCxn id="4" idx="1"/>
          </p:cNvCxnSpPr>
          <p:nvPr/>
        </p:nvCxnSpPr>
        <p:spPr>
          <a:xfrm>
            <a:off x="3938519" y="1820950"/>
            <a:ext cx="312820" cy="972841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/>
          <p:cNvCxnSpPr>
            <a:stCxn id="4" idx="3"/>
          </p:cNvCxnSpPr>
          <p:nvPr/>
        </p:nvCxnSpPr>
        <p:spPr>
          <a:xfrm flipV="1">
            <a:off x="5225897" y="1820949"/>
            <a:ext cx="178721" cy="97284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32" y="1648312"/>
            <a:ext cx="958516" cy="7188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752" y="1384551"/>
            <a:ext cx="1066620" cy="7881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09" y="1493246"/>
            <a:ext cx="1066620" cy="788166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H="1">
            <a:off x="6743771" y="2172717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691814" y="1445118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708877" y="142506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972370" y="1778634"/>
            <a:ext cx="627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28039" y="1246441"/>
            <a:ext cx="1707523" cy="12817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743150" y="2447408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视频序列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251339" y="328053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周期检测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538717" y="2488682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步态信息提取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97" y="1401646"/>
            <a:ext cx="1066620" cy="7881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54" y="1510341"/>
            <a:ext cx="1066620" cy="78816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8676316" y="218981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540397" y="1430132"/>
            <a:ext cx="292489" cy="22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919417" y="1753923"/>
            <a:ext cx="37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29" y="1602582"/>
            <a:ext cx="1066620" cy="788166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 flipH="1">
            <a:off x="7637412" y="1398051"/>
            <a:ext cx="200885" cy="19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777" y="1602582"/>
            <a:ext cx="1105591" cy="81518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261028" y="2500987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数据选择与标准化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421121" y="2533213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人体行走特征矢量图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8" name="图片 4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7302" y="4359228"/>
            <a:ext cx="4334632" cy="1792379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251339" y="2369231"/>
            <a:ext cx="974558" cy="8491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3961" y="1457150"/>
            <a:ext cx="974558" cy="7275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3698" y="1537359"/>
            <a:ext cx="974558" cy="7275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63435" y="1641632"/>
            <a:ext cx="974558" cy="727599"/>
          </a:xfrm>
          <a:prstGeom prst="rect">
            <a:avLst/>
          </a:prstGeom>
        </p:spPr>
      </p:pic>
      <p:cxnSp>
        <p:nvCxnSpPr>
          <p:cNvPr id="8" name="直接连接符 7"/>
          <p:cNvCxnSpPr/>
          <p:nvPr/>
        </p:nvCxnSpPr>
        <p:spPr>
          <a:xfrm flipH="1">
            <a:off x="3737993" y="218474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连接符 8"/>
          <p:cNvCxnSpPr/>
          <p:nvPr/>
        </p:nvCxnSpPr>
        <p:spPr>
          <a:xfrm flipH="1">
            <a:off x="3725963" y="1520330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 flipH="1">
            <a:off x="2751405" y="145918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/>
          <p:nvPr/>
        </p:nvCxnSpPr>
        <p:spPr>
          <a:xfrm>
            <a:off x="3938519" y="1820949"/>
            <a:ext cx="16681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连接符: 肘形 11"/>
          <p:cNvCxnSpPr>
            <a:stCxn id="5" idx="3"/>
            <a:endCxn id="4" idx="1"/>
          </p:cNvCxnSpPr>
          <p:nvPr/>
        </p:nvCxnSpPr>
        <p:spPr>
          <a:xfrm>
            <a:off x="3938519" y="1820950"/>
            <a:ext cx="312820" cy="972841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连接符: 肘形 12"/>
          <p:cNvCxnSpPr>
            <a:stCxn id="4" idx="3"/>
          </p:cNvCxnSpPr>
          <p:nvPr/>
        </p:nvCxnSpPr>
        <p:spPr>
          <a:xfrm flipV="1">
            <a:off x="5225897" y="1820949"/>
            <a:ext cx="178721" cy="972842"/>
          </a:xfrm>
          <a:prstGeom prst="bentConnector2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1432" y="1648312"/>
            <a:ext cx="958516" cy="7188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752" y="1384551"/>
            <a:ext cx="1066620" cy="788166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05309" y="1493246"/>
            <a:ext cx="1066620" cy="788166"/>
          </a:xfrm>
          <a:prstGeom prst="rect">
            <a:avLst/>
          </a:prstGeom>
        </p:spPr>
      </p:pic>
      <p:cxnSp>
        <p:nvCxnSpPr>
          <p:cNvPr id="18" name="直接连接符 17"/>
          <p:cNvCxnSpPr/>
          <p:nvPr/>
        </p:nvCxnSpPr>
        <p:spPr>
          <a:xfrm flipH="1">
            <a:off x="6743771" y="2172717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/>
        </p:nvCxnSpPr>
        <p:spPr>
          <a:xfrm flipH="1">
            <a:off x="6691814" y="1445118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 flipH="1">
            <a:off x="5708877" y="1425069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>
            <a:off x="6972370" y="1778634"/>
            <a:ext cx="62735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2779" y="4162996"/>
            <a:ext cx="1707523" cy="128177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715845" y="2456298"/>
            <a:ext cx="12700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Adobe 宋体 Std L" panose="02020300000000000000" charset="-122"/>
                <a:cs typeface="Arial" panose="020B0604020202020204" pitchFamily="34" charset="0"/>
              </a:rPr>
              <a:t>Video sequence</a:t>
            </a:r>
            <a:endParaRPr lang="en-US" altLang="zh-CN" sz="1200" dirty="0">
              <a:latin typeface="Arial" panose="020B0604020202020204" pitchFamily="34" charset="0"/>
              <a:ea typeface="Adobe 宋体 Std L" panose="02020300000000000000" charset="-122"/>
              <a:cs typeface="Arial" panose="020B060402020202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4161169" y="3291332"/>
            <a:ext cx="122301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Cycle detection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5686037" y="2456297"/>
            <a:ext cx="125730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Gait information 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extraction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26" name="图片 2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8297" y="1401646"/>
            <a:ext cx="1066620" cy="788166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7854" y="1510341"/>
            <a:ext cx="1066620" cy="788166"/>
          </a:xfrm>
          <a:prstGeom prst="rect">
            <a:avLst/>
          </a:prstGeom>
        </p:spPr>
      </p:pic>
      <p:cxnSp>
        <p:nvCxnSpPr>
          <p:cNvPr id="28" name="直接连接符 27"/>
          <p:cNvCxnSpPr/>
          <p:nvPr/>
        </p:nvCxnSpPr>
        <p:spPr>
          <a:xfrm flipH="1">
            <a:off x="8676316" y="2189812"/>
            <a:ext cx="200526" cy="18448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 flipH="1">
            <a:off x="8540397" y="1430132"/>
            <a:ext cx="292489" cy="22992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>
            <a:off x="8919417" y="1753923"/>
            <a:ext cx="37892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9729" y="1602582"/>
            <a:ext cx="1066620" cy="788166"/>
          </a:xfrm>
          <a:prstGeom prst="rect">
            <a:avLst/>
          </a:prstGeom>
        </p:spPr>
      </p:pic>
      <p:cxnSp>
        <p:nvCxnSpPr>
          <p:cNvPr id="33" name="直接连接符 32"/>
          <p:cNvCxnSpPr/>
          <p:nvPr/>
        </p:nvCxnSpPr>
        <p:spPr>
          <a:xfrm flipH="1">
            <a:off x="7637412" y="1398051"/>
            <a:ext cx="200885" cy="19482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图片 4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85777" y="1602582"/>
            <a:ext cx="1105591" cy="815183"/>
          </a:xfrm>
          <a:prstGeom prst="rect">
            <a:avLst/>
          </a:prstGeom>
        </p:spPr>
      </p:pic>
      <p:sp>
        <p:nvSpPr>
          <p:cNvPr id="42" name="文本框 41"/>
          <p:cNvSpPr txBox="1"/>
          <p:nvPr/>
        </p:nvSpPr>
        <p:spPr>
          <a:xfrm>
            <a:off x="7476293" y="2455902"/>
            <a:ext cx="144272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Data selection and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standardization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9543041" y="2528768"/>
            <a:ext cx="17386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Human walking feature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  <a:p>
            <a:r>
              <a:rPr lang="en-US" altLang="zh-CN" sz="1200" dirty="0">
                <a:latin typeface="Arial" panose="020B0604020202020204" pitchFamily="34" charset="0"/>
                <a:ea typeface="宋体" panose="02010600030101010101" pitchFamily="2" charset="-122"/>
                <a:cs typeface="Arial" panose="020B0604020202020204" pitchFamily="34" charset="0"/>
              </a:rPr>
              <a:t>vector diagram</a:t>
            </a:r>
            <a:endParaRPr lang="en-US" altLang="zh-CN" sz="1200" dirty="0">
              <a:latin typeface="Arial" panose="020B0604020202020204" pitchFamily="34" charset="0"/>
              <a:ea typeface="宋体" panose="02010600030101010101" pitchFamily="2" charset="-122"/>
              <a:cs typeface="Arial" panose="020B0604020202020204" pitchFamily="34" charset="0"/>
            </a:endParaRPr>
          </a:p>
        </p:txBody>
      </p:sp>
      <p:pic>
        <p:nvPicPr>
          <p:cNvPr id="80" name="图片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98305" y="1268095"/>
            <a:ext cx="1734185" cy="127254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676275"/>
            <a:ext cx="9144000" cy="4581525"/>
          </a:xfrm>
        </p:spPr>
        <p:txBody>
          <a:bodyPr/>
          <a:p>
            <a:endParaRPr lang="zh-CN" altLang="en-US"/>
          </a:p>
        </p:txBody>
      </p:sp>
      <p:cxnSp>
        <p:nvCxnSpPr>
          <p:cNvPr id="40" name="直接连接符 39"/>
          <p:cNvCxnSpPr/>
          <p:nvPr/>
        </p:nvCxnSpPr>
        <p:spPr>
          <a:xfrm>
            <a:off x="3884716" y="3565745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0358" y="1798987"/>
            <a:ext cx="1685714" cy="126666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01017" y="1881314"/>
            <a:ext cx="1666667" cy="124761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0069" y="1983498"/>
            <a:ext cx="1666667" cy="12761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5307" y="2100839"/>
            <a:ext cx="1666667" cy="1247619"/>
          </a:xfrm>
          <a:prstGeom prst="rect">
            <a:avLst/>
          </a:prstGeom>
        </p:spPr>
      </p:pic>
      <p:cxnSp>
        <p:nvCxnSpPr>
          <p:cNvPr id="13" name="直接箭头连接符 12"/>
          <p:cNvCxnSpPr/>
          <p:nvPr/>
        </p:nvCxnSpPr>
        <p:spPr>
          <a:xfrm>
            <a:off x="3246084" y="1787237"/>
            <a:ext cx="240410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H="1">
            <a:off x="3241965" y="1817944"/>
            <a:ext cx="38483" cy="164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546477" y="1984030"/>
            <a:ext cx="0" cy="127512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34481" y="2583516"/>
            <a:ext cx="1666667" cy="1247619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7387" y="2218180"/>
            <a:ext cx="1666667" cy="1247619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3526" y="2367445"/>
            <a:ext cx="1666667" cy="1247619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1450" y="2441583"/>
            <a:ext cx="1666667" cy="1247619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2019" y="2524171"/>
            <a:ext cx="1666667" cy="1247619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8342" y="2616584"/>
            <a:ext cx="1666667" cy="1247619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9333" y="2724648"/>
            <a:ext cx="1666667" cy="124761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5853" y="2832712"/>
            <a:ext cx="1666667" cy="124761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3200" y="2968190"/>
            <a:ext cx="1666667" cy="1247619"/>
          </a:xfrm>
          <a:prstGeom prst="rect">
            <a:avLst/>
          </a:prstGeom>
        </p:spPr>
      </p:pic>
      <p:cxnSp>
        <p:nvCxnSpPr>
          <p:cNvPr id="64" name="直接连接符 63"/>
          <p:cNvCxnSpPr/>
          <p:nvPr/>
        </p:nvCxnSpPr>
        <p:spPr>
          <a:xfrm>
            <a:off x="3884716" y="2287455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>
            <a:off x="3884716" y="229918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5" name="文本框 74"/>
          <p:cNvSpPr txBox="1"/>
          <p:nvPr/>
        </p:nvSpPr>
        <p:spPr>
          <a:xfrm>
            <a:off x="3760397" y="1417846"/>
            <a:ext cx="3634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width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6" name="图片 45"/>
          <p:cNvPicPr/>
          <p:nvPr/>
        </p:nvPicPr>
        <p:blipFill>
          <a:blip r:embed="rId4"/>
          <a:stretch>
            <a:fillRect/>
          </a:stretch>
        </p:blipFill>
        <p:spPr>
          <a:xfrm>
            <a:off x="4882544" y="3053591"/>
            <a:ext cx="1732915" cy="1304290"/>
          </a:xfrm>
          <a:prstGeom prst="rect">
            <a:avLst/>
          </a:prstGeom>
        </p:spPr>
      </p:pic>
      <p:sp>
        <p:nvSpPr>
          <p:cNvPr id="50" name="文本框 49"/>
          <p:cNvSpPr txBox="1"/>
          <p:nvPr/>
        </p:nvSpPr>
        <p:spPr>
          <a:xfrm>
            <a:off x="2394903" y="2353645"/>
            <a:ext cx="363423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height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2" name="图片 8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0608" y="3050033"/>
            <a:ext cx="1704762" cy="1295238"/>
          </a:xfrm>
          <a:prstGeom prst="rect">
            <a:avLst/>
          </a:prstGeom>
        </p:spPr>
      </p:pic>
      <p:cxnSp>
        <p:nvCxnSpPr>
          <p:cNvPr id="17" name="直接箭头连接符 16"/>
          <p:cNvCxnSpPr/>
          <p:nvPr/>
        </p:nvCxnSpPr>
        <p:spPr>
          <a:xfrm>
            <a:off x="3280448" y="1798987"/>
            <a:ext cx="3595749" cy="28699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828139" y="3025064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4814279" y="3080479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>
            <a:off x="4645733" y="2931737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>
            <a:off x="4672658" y="2890172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4547967" y="278206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>
            <a:off x="4485444" y="2823631"/>
            <a:ext cx="0" cy="116780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4381712" y="267871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4309360" y="258351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4167735" y="2489178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4084605" y="2409010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>
            <a:off x="3760672" y="2155901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/>
          <p:nvPr/>
        </p:nvCxnSpPr>
        <p:spPr>
          <a:xfrm>
            <a:off x="3608224" y="2052773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3456437" y="1937179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/>
          <p:nvPr/>
        </p:nvCxnSpPr>
        <p:spPr>
          <a:xfrm>
            <a:off x="3344985" y="1845296"/>
            <a:ext cx="1671817" cy="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381712" y="267871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直接连接符 50"/>
          <p:cNvCxnSpPr/>
          <p:nvPr/>
        </p:nvCxnSpPr>
        <p:spPr>
          <a:xfrm>
            <a:off x="4267795" y="2571185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4140025" y="2504809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>
            <a:off x="4034629" y="2410244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直接连接符 54"/>
          <p:cNvCxnSpPr/>
          <p:nvPr/>
        </p:nvCxnSpPr>
        <p:spPr>
          <a:xfrm>
            <a:off x="3928106" y="2349178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3738406" y="2176615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连接符 57"/>
          <p:cNvCxnSpPr/>
          <p:nvPr/>
        </p:nvCxnSpPr>
        <p:spPr>
          <a:xfrm>
            <a:off x="3613667" y="2076570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3456437" y="1937179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3344985" y="1845296"/>
            <a:ext cx="0" cy="1292813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 rot="2340000">
            <a:off x="4973955" y="4021455"/>
            <a:ext cx="18840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>
                <a:latin typeface="Arial" panose="020B0604020202020204" pitchFamily="34" charset="0"/>
                <a:cs typeface="Arial" panose="020B0604020202020204" pitchFamily="34" charset="0"/>
              </a:rPr>
              <a:t>Cycle sequence</a:t>
            </a:r>
            <a:endParaRPr lang="en-US" altLang="zh-CN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0" y="17145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1333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en-US" altLang="zh-CN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等线" panose="02010600030101010101" charset="-122"/>
                <a:ea typeface="宋体" panose="02010600030101010101" pitchFamily="2" charset="-122"/>
                <a:cs typeface="Times New Roman" panose="02020603050405020304" pitchFamily="18" charset="0"/>
              </a:rPr>
              <a:t>     </a:t>
            </a:r>
            <a:endParaRPr kumimoji="0" lang="en-US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839022" y="3306100"/>
            <a:ext cx="266144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fit_transform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-2286000" y="-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8" name="矩形: 一个圆顶角，剪去另一个顶角 7"/>
          <p:cNvSpPr/>
          <p:nvPr/>
        </p:nvSpPr>
        <p:spPr>
          <a:xfrm>
            <a:off x="2563091" y="1177636"/>
            <a:ext cx="1219200" cy="775846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2" name="矩形: 一个圆顶角，剪去另一个顶角 11"/>
          <p:cNvSpPr/>
          <p:nvPr/>
        </p:nvSpPr>
        <p:spPr>
          <a:xfrm>
            <a:off x="4100946" y="1177636"/>
            <a:ext cx="1219200" cy="775846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r>
              <a:rPr lang="en-US" altLang="zh-CN" dirty="0"/>
              <a:t>  </a:t>
            </a:r>
            <a:endParaRPr lang="zh-CN" altLang="en-US" dirty="0"/>
          </a:p>
        </p:txBody>
      </p:sp>
      <p:sp>
        <p:nvSpPr>
          <p:cNvPr id="9" name="箭头: 下 8"/>
          <p:cNvSpPr/>
          <p:nvPr/>
        </p:nvSpPr>
        <p:spPr>
          <a:xfrm>
            <a:off x="2985659" y="2034013"/>
            <a:ext cx="623454" cy="7758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箭头: 下 14"/>
          <p:cNvSpPr/>
          <p:nvPr/>
        </p:nvSpPr>
        <p:spPr>
          <a:xfrm>
            <a:off x="4135578" y="2042247"/>
            <a:ext cx="623454" cy="775843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: 圆角 10"/>
          <p:cNvSpPr/>
          <p:nvPr/>
        </p:nvSpPr>
        <p:spPr>
          <a:xfrm>
            <a:off x="3117273" y="2858298"/>
            <a:ext cx="1620982" cy="466678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Model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弧形 12"/>
          <p:cNvSpPr/>
          <p:nvPr/>
        </p:nvSpPr>
        <p:spPr>
          <a:xfrm rot="3028371">
            <a:off x="-175084" y="1532782"/>
            <a:ext cx="3467441" cy="2858986"/>
          </a:xfrm>
          <a:prstGeom prst="arc">
            <a:avLst>
              <a:gd name="adj1" fmla="val 16136042"/>
              <a:gd name="adj2" fmla="val 0"/>
            </a:avLst>
          </a:prstGeom>
          <a:ln w="19050">
            <a:tailEnd type="stealt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弧形 19"/>
          <p:cNvSpPr/>
          <p:nvPr/>
        </p:nvSpPr>
        <p:spPr>
          <a:xfrm rot="3028371" flipH="1" flipV="1">
            <a:off x="4654877" y="1797156"/>
            <a:ext cx="3415906" cy="3017326"/>
          </a:xfrm>
          <a:prstGeom prst="arc">
            <a:avLst>
              <a:gd name="adj1" fmla="val 16136042"/>
              <a:gd name="adj2" fmla="val 0"/>
            </a:avLst>
          </a:prstGeom>
          <a:ln w="19050"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: 一个圆顶角，剪去另一个顶角 20"/>
          <p:cNvSpPr/>
          <p:nvPr/>
        </p:nvSpPr>
        <p:spPr>
          <a:xfrm>
            <a:off x="2029703" y="4331066"/>
            <a:ext cx="1808017" cy="657819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Transformed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Training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Data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2" name="矩形: 一个圆顶角，剪去另一个顶角 21"/>
          <p:cNvSpPr/>
          <p:nvPr/>
        </p:nvSpPr>
        <p:spPr>
          <a:xfrm>
            <a:off x="4011380" y="4331066"/>
            <a:ext cx="1808017" cy="657819"/>
          </a:xfrm>
          <a:prstGeom prst="snip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Transformed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Test</a:t>
            </a:r>
            <a:r>
              <a:rPr lang="en-US" altLang="zh-CN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Data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Rectangle 11"/>
          <p:cNvSpPr>
            <a:spLocks noChangeArrowheads="1"/>
          </p:cNvSpPr>
          <p:nvPr/>
        </p:nvSpPr>
        <p:spPr bwMode="auto">
          <a:xfrm>
            <a:off x="152400" y="152400"/>
            <a:ext cx="12192000" cy="457200"/>
          </a:xfrm>
          <a:prstGeom prst="rect">
            <a:avLst/>
          </a:prstGeom>
          <a:solidFill>
            <a:srgbClr val="2B2B2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300" b="0" i="0" u="none" strike="noStrike" cap="none" normalizeH="0" baseline="0" dirty="0">
                <a:ln>
                  <a:noFill/>
                </a:ln>
                <a:solidFill>
                  <a:srgbClr val="A9B7C6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scaler.fit_transform</a:t>
            </a: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1381812" y="3324976"/>
            <a:ext cx="14029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fit_transform</a:t>
            </a:r>
            <a:endParaRPr lang="zh-CN" altLang="zh-CN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90742" y="989605"/>
            <a:ext cx="4923809" cy="166666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7528" y="3594978"/>
            <a:ext cx="266667" cy="37142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195" y="3589117"/>
            <a:ext cx="180952" cy="3714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3068" y="3575539"/>
            <a:ext cx="233577" cy="36009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305524" y="1829865"/>
            <a:ext cx="5580952" cy="4342857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98716" y="2601702"/>
            <a:ext cx="2179865" cy="2147572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098716" y="2601702"/>
            <a:ext cx="2179865" cy="2147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14" name="直接连接符 13"/>
          <p:cNvCxnSpPr>
            <a:stCxn id="12" idx="2"/>
          </p:cNvCxnSpPr>
          <p:nvPr/>
        </p:nvCxnSpPr>
        <p:spPr>
          <a:xfrm flipH="1">
            <a:off x="3098716" y="4749274"/>
            <a:ext cx="108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>
            <a:stCxn id="12" idx="2"/>
          </p:cNvCxnSpPr>
          <p:nvPr/>
        </p:nvCxnSpPr>
        <p:spPr>
          <a:xfrm flipV="1">
            <a:off x="4188649" y="2601702"/>
            <a:ext cx="1089932" cy="21475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/>
        </p:nvCxnSpPr>
        <p:spPr>
          <a:xfrm>
            <a:off x="3015586" y="3693490"/>
            <a:ext cx="189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本框 30"/>
          <p:cNvSpPr txBox="1"/>
          <p:nvPr/>
        </p:nvSpPr>
        <p:spPr>
          <a:xfrm>
            <a:off x="2770912" y="2355273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2798622" y="3508824"/>
            <a:ext cx="3064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826255" y="4571994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814698" y="4723167"/>
            <a:ext cx="5957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029325" y="4686342"/>
            <a:ext cx="4595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5044231" y="4723167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911564" y="4954138"/>
            <a:ext cx="750493" cy="36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913421" y="2619704"/>
            <a:ext cx="2179865" cy="2147572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2" name="直接连接符 41"/>
          <p:cNvCxnSpPr/>
          <p:nvPr/>
        </p:nvCxnSpPr>
        <p:spPr>
          <a:xfrm>
            <a:off x="6825581" y="4386221"/>
            <a:ext cx="189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>
            <a:off x="6825577" y="3693493"/>
            <a:ext cx="189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6386948" y="3509228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0.5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580913" y="418810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6331523" y="458989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-0.2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414653" y="2345430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1.2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580909" y="276107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9" name="直接连接符 48"/>
          <p:cNvCxnSpPr/>
          <p:nvPr/>
        </p:nvCxnSpPr>
        <p:spPr>
          <a:xfrm>
            <a:off x="6825577" y="2959194"/>
            <a:ext cx="18938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49"/>
          <p:cNvCxnSpPr/>
          <p:nvPr/>
        </p:nvCxnSpPr>
        <p:spPr>
          <a:xfrm flipH="1">
            <a:off x="6928968" y="4386221"/>
            <a:ext cx="108993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8003353" y="2987306"/>
            <a:ext cx="0" cy="139450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 flipV="1">
            <a:off x="8003353" y="2975427"/>
            <a:ext cx="1089933" cy="7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6664038" y="474229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-10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8867105" y="4767276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10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7846126" y="474229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0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7743251" y="4959227"/>
            <a:ext cx="750493" cy="369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Symbol" panose="05050102010706020507" pitchFamily="18" charset="2"/>
              </a:rPr>
              <a:t>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6" name="矩形 65">
                <a:extLst>
                  <a:ext uri="{FF2B5EF4-FFF2-40B4-BE49-F238E27FC236}">
                    <ele attr="{4B7B4849-0E48-41C9-A218-B3C20C275362}"/>
                  </a:ext>
                </a:extLst>
              </p:cNvPr>
              <p:cNvSpPr/>
              <p:nvPr/>
            </p:nvSpPr>
            <p:spPr>
              <a:xfrm rot="16200000">
                <a:off x="5513706" y="3338695"/>
                <a:ext cx="1552283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𝑟𝑒𝑐𝑡𝑖𝑓𝑖𝑒𝑟</m:t>
                          </m:r>
                          <m:r>
                            <a:rPr lang="zh-CN" altLang="en-US" i="0">
                              <a:latin typeface="Cambria Math" panose="02040503050406030204" pitchFamily="18" charset="0"/>
                            </a:rPr>
                            <m:t>′(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6" name="矩形 6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5513706" y="3338695"/>
                <a:ext cx="1552283" cy="369332"/>
              </a:xfrm>
              <a:prstGeom prst="rect">
                <a:avLst/>
              </a:prstGeom>
              <a:blipFill rotWithShape="1">
                <a:blip r:embed="rId2"/>
                <a:stretch>
                  <a:fillRect l="-121667" t="-32283" r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67" name="矩形 66">
                <a:extLst>
                  <a:ext uri="{FF2B5EF4-FFF2-40B4-BE49-F238E27FC236}">
                    <ele attr="{CC7DE646-F49E-4DC1-9EB1-B33AB82F56ED}"/>
                  </a:ext>
                </a:extLst>
              </p:cNvPr>
              <p:cNvSpPr/>
              <p:nvPr/>
            </p:nvSpPr>
            <p:spPr>
              <a:xfrm rot="16200000">
                <a:off x="1885592" y="3401628"/>
                <a:ext cx="1498039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"/>
                          <m:ctrlPr>
                            <a:rPr lang="zh-CN" alt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𝑟𝑒𝑐𝑡𝑖𝑓𝑖𝑒𝑟</m:t>
                          </m:r>
                          <m:r>
                            <a:rPr lang="zh-CN" altLang="en-US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𝜒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67" name="矩形 6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 rot="16200000">
                <a:off x="1885592" y="3401628"/>
                <a:ext cx="1498039" cy="369332"/>
              </a:xfrm>
              <a:prstGeom prst="rect">
                <a:avLst/>
              </a:prstGeom>
              <a:blipFill rotWithShape="1">
                <a:blip r:embed="rId3"/>
                <a:stretch>
                  <a:fillRect l="-121667" t="-32927" r="-188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  <a:endParaRPr lang="zh-CN" altLang="en-US">
                  <a:noFill/>
                </a:endParaRPr>
              </a:p>
            </p:txBody>
          </p:sp>
        </mc:Fallback>
      </mc:AlternateContent>
      <p:sp>
        <p:nvSpPr>
          <p:cNvPr id="68" name="文本框 67"/>
          <p:cNvSpPr txBox="1"/>
          <p:nvPr/>
        </p:nvSpPr>
        <p:spPr>
          <a:xfrm>
            <a:off x="3661003" y="5343289"/>
            <a:ext cx="1251613" cy="369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7247753" y="5343289"/>
            <a:ext cx="1619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ReLU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函数梯度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" name="矩形 69"/>
          <p:cNvSpPr/>
          <p:nvPr/>
        </p:nvSpPr>
        <p:spPr>
          <a:xfrm>
            <a:off x="3456718" y="5641964"/>
            <a:ext cx="830091" cy="40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矩形 70"/>
          <p:cNvSpPr/>
          <p:nvPr/>
        </p:nvSpPr>
        <p:spPr>
          <a:xfrm>
            <a:off x="7225469" y="5641964"/>
            <a:ext cx="830091" cy="40956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2647" y="1998478"/>
            <a:ext cx="961905" cy="961905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/>
          <p:cNvSpPr/>
          <p:nvPr/>
        </p:nvSpPr>
        <p:spPr>
          <a:xfrm>
            <a:off x="6799385" y="1594337"/>
            <a:ext cx="3795349" cy="28706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矩形: 圆角 34"/>
          <p:cNvSpPr/>
          <p:nvPr/>
        </p:nvSpPr>
        <p:spPr>
          <a:xfrm>
            <a:off x="1113689" y="1594337"/>
            <a:ext cx="5571403" cy="2870689"/>
          </a:xfrm>
          <a:prstGeom prst="roundRect">
            <a:avLst/>
          </a:prstGeom>
          <a:solidFill>
            <a:schemeClr val="bg1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5" name="矩形: 圆角 24"/>
          <p:cNvSpPr/>
          <p:nvPr/>
        </p:nvSpPr>
        <p:spPr>
          <a:xfrm>
            <a:off x="6896097" y="2309445"/>
            <a:ext cx="2274279" cy="19929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矩形: 圆角 3"/>
          <p:cNvSpPr/>
          <p:nvPr/>
        </p:nvSpPr>
        <p:spPr>
          <a:xfrm>
            <a:off x="58615" y="2615711"/>
            <a:ext cx="1008185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行人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视频流</a:t>
            </a:r>
            <a:endParaRPr lang="zh-CN" altLang="en-US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" name="矩形: 圆角 4"/>
          <p:cNvSpPr/>
          <p:nvPr/>
        </p:nvSpPr>
        <p:spPr>
          <a:xfrm>
            <a:off x="1178162" y="2198077"/>
            <a:ext cx="3786555" cy="2104292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矩形: 圆角 5"/>
          <p:cNvSpPr/>
          <p:nvPr/>
        </p:nvSpPr>
        <p:spPr>
          <a:xfrm>
            <a:off x="1837591" y="2617176"/>
            <a:ext cx="1184033" cy="603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人体姿态估计模型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矩形: 圆角 6"/>
          <p:cNvSpPr/>
          <p:nvPr/>
        </p:nvSpPr>
        <p:spPr>
          <a:xfrm>
            <a:off x="1277810" y="3422405"/>
            <a:ext cx="1184033" cy="603739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周期检测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9" name="连接符: 肘形 8"/>
          <p:cNvCxnSpPr>
            <a:stCxn id="4" idx="2"/>
            <a:endCxn id="7" idx="1"/>
          </p:cNvCxnSpPr>
          <p:nvPr/>
        </p:nvCxnSpPr>
        <p:spPr>
          <a:xfrm rot="16200000" flipH="1">
            <a:off x="667846" y="3114311"/>
            <a:ext cx="504826" cy="715102"/>
          </a:xfrm>
          <a:prstGeom prst="bentConnector2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3"/>
            <a:endCxn id="6" idx="1"/>
          </p:cNvCxnSpPr>
          <p:nvPr/>
        </p:nvCxnSpPr>
        <p:spPr>
          <a:xfrm>
            <a:off x="1066800" y="2917580"/>
            <a:ext cx="770791" cy="146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flipV="1">
            <a:off x="1682256" y="2910985"/>
            <a:ext cx="0" cy="51142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: 圆角 16"/>
          <p:cNvSpPr/>
          <p:nvPr/>
        </p:nvSpPr>
        <p:spPr>
          <a:xfrm>
            <a:off x="3217984" y="2617174"/>
            <a:ext cx="1626575" cy="603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部件亲和力场</a:t>
            </a:r>
            <a:endParaRPr lang="en-US" altLang="zh-CN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(PAFs)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Tahom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1" name="矩形: 圆角 20"/>
          <p:cNvSpPr/>
          <p:nvPr/>
        </p:nvSpPr>
        <p:spPr>
          <a:xfrm>
            <a:off x="5081948" y="2451954"/>
            <a:ext cx="1518143" cy="918062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人体行走特征矢量图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2" name="椭圆 21"/>
          <p:cNvSpPr/>
          <p:nvPr/>
        </p:nvSpPr>
        <p:spPr>
          <a:xfrm>
            <a:off x="4133852" y="1683642"/>
            <a:ext cx="1626575" cy="603739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数据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选择标准化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23" name="矩形: 圆角 22"/>
          <p:cNvSpPr/>
          <p:nvPr/>
        </p:nvSpPr>
        <p:spPr>
          <a:xfrm>
            <a:off x="7016269" y="2609115"/>
            <a:ext cx="946628" cy="603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CNN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矩形: 圆角 23"/>
          <p:cNvSpPr/>
          <p:nvPr/>
        </p:nvSpPr>
        <p:spPr>
          <a:xfrm>
            <a:off x="8165131" y="2603988"/>
            <a:ext cx="946629" cy="60373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LSTM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26" name="直接箭头连接符 25"/>
          <p:cNvCxnSpPr>
            <a:stCxn id="6" idx="3"/>
            <a:endCxn id="17" idx="1"/>
          </p:cNvCxnSpPr>
          <p:nvPr/>
        </p:nvCxnSpPr>
        <p:spPr>
          <a:xfrm flipV="1">
            <a:off x="3021624" y="2919044"/>
            <a:ext cx="196360" cy="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>
            <a:endCxn id="21" idx="1"/>
          </p:cNvCxnSpPr>
          <p:nvPr/>
        </p:nvCxnSpPr>
        <p:spPr>
          <a:xfrm>
            <a:off x="4844559" y="2910984"/>
            <a:ext cx="237389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2" idx="4"/>
          </p:cNvCxnSpPr>
          <p:nvPr/>
        </p:nvCxnSpPr>
        <p:spPr>
          <a:xfrm>
            <a:off x="4947140" y="2287381"/>
            <a:ext cx="0" cy="61187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279787" y="3487985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特征描述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" name="矩形: 圆角 2"/>
          <p:cNvSpPr/>
          <p:nvPr/>
        </p:nvSpPr>
        <p:spPr>
          <a:xfrm>
            <a:off x="9311052" y="2603988"/>
            <a:ext cx="1163526" cy="603738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Softmax</a:t>
            </a:r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分类器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矩形: 圆角 7"/>
          <p:cNvSpPr/>
          <p:nvPr/>
        </p:nvSpPr>
        <p:spPr>
          <a:xfrm>
            <a:off x="10676795" y="2615709"/>
            <a:ext cx="905606" cy="573699"/>
          </a:xfrm>
          <a:prstGeom prst="round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身份识别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>
            <a:stCxn id="21" idx="3"/>
            <a:endCxn id="23" idx="1"/>
          </p:cNvCxnSpPr>
          <p:nvPr/>
        </p:nvCxnSpPr>
        <p:spPr>
          <a:xfrm>
            <a:off x="6600091" y="2910985"/>
            <a:ext cx="41617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>
            <a:stCxn id="23" idx="3"/>
            <a:endCxn id="24" idx="1"/>
          </p:cNvCxnSpPr>
          <p:nvPr/>
        </p:nvCxnSpPr>
        <p:spPr>
          <a:xfrm flipV="1">
            <a:off x="7962897" y="2905858"/>
            <a:ext cx="202234" cy="512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4" idx="3"/>
            <a:endCxn id="3" idx="1"/>
          </p:cNvCxnSpPr>
          <p:nvPr/>
        </p:nvCxnSpPr>
        <p:spPr>
          <a:xfrm flipV="1">
            <a:off x="9111760" y="2905857"/>
            <a:ext cx="199292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3" idx="3"/>
            <a:endCxn id="8" idx="1"/>
          </p:cNvCxnSpPr>
          <p:nvPr/>
        </p:nvCxnSpPr>
        <p:spPr>
          <a:xfrm flipV="1">
            <a:off x="10474578" y="2902559"/>
            <a:ext cx="202217" cy="329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箭头: 下 36"/>
          <p:cNvSpPr/>
          <p:nvPr/>
        </p:nvSpPr>
        <p:spPr>
          <a:xfrm>
            <a:off x="7236073" y="3071446"/>
            <a:ext cx="507033" cy="60373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箭头: 下 39"/>
          <p:cNvSpPr/>
          <p:nvPr/>
        </p:nvSpPr>
        <p:spPr>
          <a:xfrm>
            <a:off x="8379059" y="3078770"/>
            <a:ext cx="507033" cy="603739"/>
          </a:xfrm>
          <a:prstGeom prst="downArrow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文本框 41"/>
          <p:cNvSpPr txBox="1"/>
          <p:nvPr/>
        </p:nvSpPr>
        <p:spPr>
          <a:xfrm>
            <a:off x="6959865" y="3711816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空间特征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8081597" y="3729367"/>
            <a:ext cx="12309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时间特征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321065" y="2287381"/>
            <a:ext cx="1817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时空特征网络</a:t>
            </a:r>
            <a:endParaRPr lang="zh-CN" altLang="en-US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3119804" y="4520859"/>
            <a:ext cx="16265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数据预处理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8009790" y="4512646"/>
            <a:ext cx="2116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特征提取与分类</a:t>
            </a:r>
            <a:endParaRPr lang="zh-CN" altLang="en-US" b="1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9" name="图片 48"/>
          <p:cNvPicPr/>
          <p:nvPr/>
        </p:nvPicPr>
        <p:blipFill>
          <a:blip r:embed="rId1"/>
          <a:stretch>
            <a:fillRect/>
          </a:stretch>
        </p:blipFill>
        <p:spPr>
          <a:xfrm>
            <a:off x="623866" y="5021872"/>
            <a:ext cx="5274310" cy="1625600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9390" y="976528"/>
            <a:ext cx="8142855" cy="6107141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749" y="926035"/>
            <a:ext cx="11574501" cy="4490026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84985" y="5231395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123661" y="2874350"/>
            <a:ext cx="32033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普通实验训练与测试的误差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0245965" y="586155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0716804" y="572898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28527" y="853464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3414" y="1147984"/>
            <a:ext cx="11476190" cy="4514286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10245965" y="773723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050033" y="3020413"/>
            <a:ext cx="32714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普通实验训练与测试的精度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096000" y="5323716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716804" y="1052755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测试精度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718716" y="780933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训练精度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24137" y="5231395"/>
            <a:ext cx="1348154" cy="53287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3459251" y="2849050"/>
            <a:ext cx="5273497" cy="2304488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333430" y="774724"/>
            <a:ext cx="5274310" cy="2237105"/>
          </a:xfrm>
          <a:prstGeom prst="rect">
            <a:avLst/>
          </a:prstGeom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749" y="1004357"/>
            <a:ext cx="11523809" cy="455238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84985" y="5231395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321414" y="2676142"/>
            <a:ext cx="359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外套实验训练与测试的误差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94295" y="586155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0451495" y="588708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68273" y="883227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9082" y="983011"/>
            <a:ext cx="11476190" cy="43619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84985" y="5231395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321414" y="2676142"/>
            <a:ext cx="359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外套实验训练与测试的精度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94295" y="586155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0451495" y="588708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68273" y="883227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4055" y="959644"/>
            <a:ext cx="11523809" cy="44857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93374" y="5169963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356107" y="2931425"/>
            <a:ext cx="359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携带物实验训练与测试的误差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94295" y="586155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0451495" y="588708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68273" y="883227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381" y="1171857"/>
            <a:ext cx="11495238" cy="4514286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633728" y="1536192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五边形 7"/>
          <p:cNvSpPr/>
          <p:nvPr/>
        </p:nvSpPr>
        <p:spPr>
          <a:xfrm>
            <a:off x="2036064" y="1194816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6544" y="1398508"/>
            <a:ext cx="6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8" idx="5"/>
          </p:cNvCxnSpPr>
          <p:nvPr/>
        </p:nvCxnSpPr>
        <p:spPr>
          <a:xfrm flipV="1">
            <a:off x="2743199" y="1085088"/>
            <a:ext cx="573025" cy="351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00528" y="1640668"/>
            <a:ext cx="615696" cy="3291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438144" y="829056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499104" y="890016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560064" y="950976"/>
            <a:ext cx="585216" cy="4385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389376" y="1755648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450336" y="1816608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511296" y="1877568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236720" y="113385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五边形 25"/>
          <p:cNvSpPr/>
          <p:nvPr/>
        </p:nvSpPr>
        <p:spPr>
          <a:xfrm>
            <a:off x="4700016" y="755904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35173" y="9108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NMS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407152" y="1109472"/>
            <a:ext cx="542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961888" y="87257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2848" y="93353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083808" y="99449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4" name="图片 33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870" y="1170259"/>
            <a:ext cx="1097280" cy="822960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9819" y="2182368"/>
            <a:ext cx="853029" cy="643268"/>
          </a:xfrm>
          <a:prstGeom prst="rect">
            <a:avLst/>
          </a:pr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2904" y="2413468"/>
            <a:ext cx="857112" cy="635770"/>
          </a:xfrm>
          <a:prstGeom prst="rect">
            <a:avLst/>
          </a:prstGeom>
        </p:spPr>
      </p:pic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6484" y="256032"/>
            <a:ext cx="7969612" cy="6107685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8749" y="955441"/>
            <a:ext cx="11504762" cy="458095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8749" y="5099538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884985" y="5181061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420951" y="2931425"/>
            <a:ext cx="3598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-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携带物实验训练与测试的精度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994295" y="586155"/>
            <a:ext cx="140676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754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481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10451495" y="588708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0468273" y="883227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测试误差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7783" y="987030"/>
            <a:ext cx="11485714" cy="447619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37783" y="5136672"/>
            <a:ext cx="1203528" cy="4572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5757913" y="5158861"/>
            <a:ext cx="13481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 rot="16200000">
            <a:off x="-1037170" y="2647415"/>
            <a:ext cx="288846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\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外套实验测试精度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8984757" y="580650"/>
            <a:ext cx="2617429" cy="650586"/>
            <a:chOff x="9601200" y="586155"/>
            <a:chExt cx="1406769" cy="650586"/>
          </a:xfrm>
        </p:grpSpPr>
        <p:sp>
          <p:nvSpPr>
            <p:cNvPr id="8" name="矩形: 圆角 7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10" name="直接连接符 9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 w="15875">
              <a:solidFill>
                <a:srgbClr val="FF754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 w="15875">
              <a:solidFill>
                <a:srgbClr val="CF3D1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9801694" y="580650"/>
            <a:ext cx="1629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外套实验测试精度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9810747" y="836413"/>
            <a:ext cx="17914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携带物实验测试精度</a:t>
            </a:r>
            <a:endParaRPr lang="zh-CN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9004" y="1253331"/>
            <a:ext cx="9982002" cy="4351338"/>
          </a:xfrm>
          <a:prstGeom prst="rect">
            <a:avLst/>
          </a:prstGeom>
        </p:spPr>
      </p:pic>
      <p:cxnSp>
        <p:nvCxnSpPr>
          <p:cNvPr id="6" name="直接连接符 5"/>
          <p:cNvCxnSpPr/>
          <p:nvPr/>
        </p:nvCxnSpPr>
        <p:spPr>
          <a:xfrm>
            <a:off x="8932244" y="1716205"/>
            <a:ext cx="577516" cy="0"/>
          </a:xfrm>
          <a:prstGeom prst="line">
            <a:avLst/>
          </a:prstGeom>
          <a:ln w="19050">
            <a:solidFill>
              <a:srgbClr val="FF866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93382" y="1972070"/>
            <a:ext cx="961905" cy="1000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7916" y="1972070"/>
            <a:ext cx="1147287" cy="1000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907" y="1972070"/>
            <a:ext cx="1011868" cy="98097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1945" y="1972070"/>
            <a:ext cx="1067875" cy="105169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26187" y="3560223"/>
            <a:ext cx="970136" cy="9325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8881" y="3608535"/>
            <a:ext cx="1195030" cy="92002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323542" y="302523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人脸识别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3560463" y="3035856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指纹识别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2012" y="3549912"/>
            <a:ext cx="970136" cy="978646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4797384" y="3025235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(c)DNA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988881" y="3003968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(d)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耳廓识别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51240" y="4591569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(g)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签名识别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74925" y="3549911"/>
            <a:ext cx="970135" cy="94284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2304391" y="4594905"/>
            <a:ext cx="11015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(e)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声纹识别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510981" y="4591569"/>
            <a:ext cx="10807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(f)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虹膜识别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6047506" y="4564474"/>
            <a:ext cx="11112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(h)</a:t>
            </a:r>
            <a:r>
              <a:rPr lang="zh-CN" altLang="en-US" sz="14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步态识别</a:t>
            </a:r>
            <a:endParaRPr lang="zh-CN" altLang="en-US" sz="14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12195" y="1942228"/>
            <a:ext cx="3429000" cy="22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图片 2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8204" y="1813830"/>
            <a:ext cx="3514725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 rot="16200000">
            <a:off x="2793730" y="2819593"/>
            <a:ext cx="14192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rgbClr val="ADADAD"/>
                </a:solidFill>
              </a:rPr>
              <a:t>训练与测试的损失</a:t>
            </a:r>
            <a:endParaRPr lang="zh-CN" altLang="en-US" sz="1200" dirty="0">
              <a:solidFill>
                <a:srgbClr val="ADADA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1671" y="4074123"/>
            <a:ext cx="13481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2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05962" y="1641264"/>
            <a:ext cx="1316967" cy="484964"/>
            <a:chOff x="6788755" y="1212074"/>
            <a:chExt cx="1316967" cy="484964"/>
          </a:xfrm>
        </p:grpSpPr>
        <p:grpSp>
          <p:nvGrpSpPr>
            <p:cNvPr id="9" name="组合 8"/>
            <p:cNvGrpSpPr/>
            <p:nvPr/>
          </p:nvGrpSpPr>
          <p:grpSpPr>
            <a:xfrm>
              <a:off x="6788755" y="1212074"/>
              <a:ext cx="1015167" cy="484964"/>
              <a:chOff x="9601200" y="586155"/>
              <a:chExt cx="1249287" cy="650586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9601200" y="586155"/>
                <a:ext cx="1249287" cy="6505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BEB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EFEFE"/>
                  </a:solidFill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9694984" y="1045979"/>
                <a:ext cx="363416" cy="0"/>
              </a:xfrm>
              <a:prstGeom prst="line">
                <a:avLst/>
              </a:prstGeom>
              <a:ln>
                <a:solidFill>
                  <a:srgbClr val="FF7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9694985" y="804054"/>
                <a:ext cx="363416" cy="0"/>
              </a:xfrm>
              <a:prstGeom prst="line">
                <a:avLst/>
              </a:prstGeom>
              <a:ln>
                <a:solidFill>
                  <a:srgbClr val="0076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7200530" y="1269224"/>
              <a:ext cx="9051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训练损失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202609" y="1443122"/>
              <a:ext cx="797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测试损失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681663" y="4457992"/>
            <a:ext cx="529390" cy="299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 rot="16200000">
            <a:off x="7118080" y="2878075"/>
            <a:ext cx="14192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rgbClr val="ADADAD"/>
                </a:solidFill>
              </a:rPr>
              <a:t>训练与测试的精度</a:t>
            </a:r>
            <a:endParaRPr lang="zh-CN" altLang="en-US" sz="1200" dirty="0">
              <a:solidFill>
                <a:srgbClr val="ADADAD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196021" y="4132605"/>
            <a:ext cx="13481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2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730312" y="1699746"/>
            <a:ext cx="1316967" cy="484964"/>
            <a:chOff x="6788755" y="1212074"/>
            <a:chExt cx="1316967" cy="484964"/>
          </a:xfrm>
        </p:grpSpPr>
        <p:grpSp>
          <p:nvGrpSpPr>
            <p:cNvPr id="27" name="组合 26"/>
            <p:cNvGrpSpPr/>
            <p:nvPr/>
          </p:nvGrpSpPr>
          <p:grpSpPr>
            <a:xfrm>
              <a:off x="6788755" y="1212074"/>
              <a:ext cx="1015167" cy="484964"/>
              <a:chOff x="9601200" y="586155"/>
              <a:chExt cx="1249287" cy="650586"/>
            </a:xfrm>
          </p:grpSpPr>
          <p:sp>
            <p:nvSpPr>
              <p:cNvPr id="30" name="矩形: 圆角 29"/>
              <p:cNvSpPr/>
              <p:nvPr/>
            </p:nvSpPr>
            <p:spPr>
              <a:xfrm>
                <a:off x="9601200" y="586155"/>
                <a:ext cx="1249287" cy="6505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BEB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EFEFE"/>
                  </a:solidFill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9694984" y="1045979"/>
                <a:ext cx="363416" cy="0"/>
              </a:xfrm>
              <a:prstGeom prst="line">
                <a:avLst/>
              </a:prstGeom>
              <a:ln>
                <a:solidFill>
                  <a:srgbClr val="FF7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694985" y="804054"/>
                <a:ext cx="363416" cy="0"/>
              </a:xfrm>
              <a:prstGeom prst="line">
                <a:avLst/>
              </a:prstGeom>
              <a:ln>
                <a:solidFill>
                  <a:srgbClr val="0076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7200530" y="1269224"/>
              <a:ext cx="9051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训练精度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202609" y="1443122"/>
              <a:ext cx="797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测试精度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006013" y="4516474"/>
            <a:ext cx="529390" cy="299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2058" y="1358484"/>
            <a:ext cx="5475766" cy="3303071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 rot="16200000">
            <a:off x="2275308" y="2828320"/>
            <a:ext cx="199735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ADADAD"/>
                </a:solidFill>
              </a:rPr>
              <a:t>训练与测试的精度</a:t>
            </a:r>
            <a:endParaRPr lang="zh-CN" altLang="en-US" dirty="0">
              <a:solidFill>
                <a:srgbClr val="ADADA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3727" y="4640967"/>
            <a:ext cx="134815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8752" y="1212074"/>
            <a:ext cx="1143136" cy="484964"/>
            <a:chOff x="9601200" y="586155"/>
            <a:chExt cx="1406769" cy="650586"/>
          </a:xfrm>
        </p:grpSpPr>
        <p:sp>
          <p:nvSpPr>
            <p:cNvPr id="10" name="矩形: 圆角 9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EFEF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983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7188498" y="1212074"/>
            <a:ext cx="905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训练精度</a:t>
            </a:r>
            <a:endParaRPr lang="zh-CN" altLang="en-US" sz="105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2609" y="1443122"/>
            <a:ext cx="797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测试精度</a:t>
            </a:r>
            <a:endParaRPr lang="zh-CN" altLang="en-US" sz="105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2127" y="1281041"/>
            <a:ext cx="5147511" cy="3359926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 rot="16200000">
            <a:off x="2275308" y="2828320"/>
            <a:ext cx="1997352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dirty="0">
                <a:solidFill>
                  <a:srgbClr val="ADADAD"/>
                </a:solidFill>
              </a:rPr>
              <a:t>训练与测试的精度</a:t>
            </a:r>
            <a:endParaRPr lang="zh-CN" altLang="en-US" dirty="0">
              <a:solidFill>
                <a:srgbClr val="ADADA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633727" y="4640967"/>
            <a:ext cx="1348154" cy="33855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6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6788752" y="1212074"/>
            <a:ext cx="1143136" cy="484964"/>
            <a:chOff x="9601200" y="586155"/>
            <a:chExt cx="1406769" cy="650586"/>
          </a:xfrm>
        </p:grpSpPr>
        <p:sp>
          <p:nvSpPr>
            <p:cNvPr id="10" name="矩形: 圆角 9"/>
            <p:cNvSpPr/>
            <p:nvPr/>
          </p:nvSpPr>
          <p:spPr>
            <a:xfrm>
              <a:off x="9601200" y="586155"/>
              <a:ext cx="1406769" cy="650586"/>
            </a:xfrm>
            <a:prstGeom prst="roundRect">
              <a:avLst/>
            </a:prstGeom>
            <a:solidFill>
              <a:schemeClr val="bg1"/>
            </a:solidFill>
            <a:ln>
              <a:solidFill>
                <a:srgbClr val="EBEBEB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>
                <a:solidFill>
                  <a:srgbClr val="FEFEFE"/>
                </a:solidFill>
              </a:endParaRP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9694984" y="1045979"/>
              <a:ext cx="363416" cy="0"/>
            </a:xfrm>
            <a:prstGeom prst="line">
              <a:avLst/>
            </a:prstGeom>
            <a:ln>
              <a:solidFill>
                <a:srgbClr val="FF683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/>
            <p:nvPr/>
          </p:nvCxnSpPr>
          <p:spPr>
            <a:xfrm>
              <a:off x="9694984" y="760247"/>
              <a:ext cx="363416" cy="0"/>
            </a:xfrm>
            <a:prstGeom prst="line">
              <a:avLst/>
            </a:prstGeom>
            <a:ln>
              <a:solidFill>
                <a:srgbClr val="1983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文本框 12"/>
          <p:cNvSpPr txBox="1"/>
          <p:nvPr/>
        </p:nvSpPr>
        <p:spPr>
          <a:xfrm>
            <a:off x="7188498" y="1212074"/>
            <a:ext cx="90519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训练精度</a:t>
            </a:r>
            <a:endParaRPr lang="zh-CN" altLang="en-US" sz="105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202609" y="1443122"/>
            <a:ext cx="79702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测试精度</a:t>
            </a:r>
            <a:endParaRPr lang="zh-CN" altLang="en-US" sz="105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/>
          <p:nvPr/>
        </p:nvPicPr>
        <p:blipFill>
          <a:blip r:embed="rId1"/>
          <a:stretch>
            <a:fillRect/>
          </a:stretch>
        </p:blipFill>
        <p:spPr>
          <a:xfrm>
            <a:off x="1009366" y="1903061"/>
            <a:ext cx="1426210" cy="802005"/>
          </a:xfrm>
          <a:prstGeom prst="rect">
            <a:avLst/>
          </a:prstGeom>
        </p:spPr>
      </p:pic>
      <p:pic>
        <p:nvPicPr>
          <p:cNvPr id="5" name="图片 4"/>
          <p:cNvPicPr/>
          <p:nvPr/>
        </p:nvPicPr>
        <p:blipFill>
          <a:blip r:embed="rId2"/>
          <a:stretch>
            <a:fillRect/>
          </a:stretch>
        </p:blipFill>
        <p:spPr>
          <a:xfrm>
            <a:off x="2511155" y="1903062"/>
            <a:ext cx="1418590" cy="802005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4036299" y="1908109"/>
            <a:ext cx="1424305" cy="796925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997333" y="2815238"/>
            <a:ext cx="1426210" cy="794385"/>
          </a:xfrm>
          <a:prstGeom prst="rect">
            <a:avLst/>
          </a:prstGeom>
        </p:spPr>
      </p:pic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2507345" y="2815238"/>
            <a:ext cx="1426210" cy="796925"/>
          </a:xfrm>
          <a:prstGeom prst="rect">
            <a:avLst/>
          </a:prstGeom>
        </p:spPr>
      </p:pic>
      <p:pic>
        <p:nvPicPr>
          <p:cNvPr id="9" name="图片 8"/>
          <p:cNvPicPr/>
          <p:nvPr/>
        </p:nvPicPr>
        <p:blipFill>
          <a:blip r:embed="rId6"/>
          <a:stretch>
            <a:fillRect/>
          </a:stretch>
        </p:blipFill>
        <p:spPr>
          <a:xfrm>
            <a:off x="4019821" y="2815238"/>
            <a:ext cx="1433195" cy="807085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图片 35"/>
          <p:cNvPicPr/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9193" y="1853678"/>
            <a:ext cx="3495675" cy="2314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" name="图片 3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9183" y="1813830"/>
            <a:ext cx="3409950" cy="234315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/>
          <p:cNvSpPr txBox="1"/>
          <p:nvPr/>
        </p:nvSpPr>
        <p:spPr>
          <a:xfrm rot="16200000">
            <a:off x="2793730" y="2819593"/>
            <a:ext cx="14192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rgbClr val="ADADAD"/>
                </a:solidFill>
              </a:rPr>
              <a:t>训练与测试的损失</a:t>
            </a:r>
            <a:endParaRPr lang="zh-CN" altLang="en-US" sz="1200" dirty="0">
              <a:solidFill>
                <a:srgbClr val="ADADAD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1671" y="4074123"/>
            <a:ext cx="13481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2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5405961" y="1641264"/>
            <a:ext cx="1243171" cy="484964"/>
            <a:chOff x="6788755" y="1212074"/>
            <a:chExt cx="1241466" cy="484964"/>
          </a:xfrm>
        </p:grpSpPr>
        <p:grpSp>
          <p:nvGrpSpPr>
            <p:cNvPr id="9" name="组合 8"/>
            <p:cNvGrpSpPr/>
            <p:nvPr/>
          </p:nvGrpSpPr>
          <p:grpSpPr>
            <a:xfrm>
              <a:off x="6788755" y="1212074"/>
              <a:ext cx="1013775" cy="484964"/>
              <a:chOff x="9601200" y="586155"/>
              <a:chExt cx="1247574" cy="650586"/>
            </a:xfrm>
          </p:grpSpPr>
          <p:sp>
            <p:nvSpPr>
              <p:cNvPr id="10" name="矩形: 圆角 9"/>
              <p:cNvSpPr/>
              <p:nvPr/>
            </p:nvSpPr>
            <p:spPr>
              <a:xfrm>
                <a:off x="9601200" y="586155"/>
                <a:ext cx="1247574" cy="6505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BEB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EFEFE"/>
                  </a:solidFill>
                </a:endParaRPr>
              </a:p>
            </p:txBody>
          </p:sp>
          <p:cxnSp>
            <p:nvCxnSpPr>
              <p:cNvPr id="11" name="直接连接符 10"/>
              <p:cNvCxnSpPr/>
              <p:nvPr/>
            </p:nvCxnSpPr>
            <p:spPr>
              <a:xfrm>
                <a:off x="9694984" y="1045979"/>
                <a:ext cx="363416" cy="0"/>
              </a:xfrm>
              <a:prstGeom prst="line">
                <a:avLst/>
              </a:prstGeom>
              <a:ln>
                <a:solidFill>
                  <a:srgbClr val="FF7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直接连接符 11"/>
              <p:cNvCxnSpPr/>
              <p:nvPr/>
            </p:nvCxnSpPr>
            <p:spPr>
              <a:xfrm>
                <a:off x="9694985" y="804054"/>
                <a:ext cx="363416" cy="0"/>
              </a:xfrm>
              <a:prstGeom prst="line">
                <a:avLst/>
              </a:prstGeom>
              <a:ln>
                <a:solidFill>
                  <a:srgbClr val="0076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" name="文本框 12"/>
            <p:cNvSpPr txBox="1"/>
            <p:nvPr/>
          </p:nvSpPr>
          <p:spPr>
            <a:xfrm>
              <a:off x="7125029" y="1269224"/>
              <a:ext cx="9051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测试损失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128738" y="1466206"/>
              <a:ext cx="797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训练损失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>
            <a:off x="3681663" y="4457992"/>
            <a:ext cx="529390" cy="299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 rot="16200000">
            <a:off x="7118080" y="2878075"/>
            <a:ext cx="1419226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600">
                <a:solidFill>
                  <a:schemeClr val="tx1">
                    <a:lumMod val="65000"/>
                    <a:lumOff val="3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</a:defRPr>
            </a:lvl1pPr>
          </a:lstStyle>
          <a:p>
            <a:r>
              <a:rPr lang="zh-CN" altLang="en-US" sz="1200" dirty="0">
                <a:solidFill>
                  <a:srgbClr val="ADADAD"/>
                </a:solidFill>
              </a:rPr>
              <a:t>训练与测试的精度</a:t>
            </a:r>
            <a:endParaRPr lang="zh-CN" altLang="en-US" sz="1200" dirty="0">
              <a:solidFill>
                <a:srgbClr val="ADADAD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9380579" y="4132605"/>
            <a:ext cx="1348154" cy="27699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迭代次数</a:t>
            </a:r>
            <a:endParaRPr lang="zh-CN" altLang="en-US" sz="1200" dirty="0">
              <a:solidFill>
                <a:srgbClr val="AFAFAF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9730309" y="1699746"/>
            <a:ext cx="1224691" cy="484964"/>
            <a:chOff x="6788752" y="1212074"/>
            <a:chExt cx="1224691" cy="484964"/>
          </a:xfrm>
        </p:grpSpPr>
        <p:grpSp>
          <p:nvGrpSpPr>
            <p:cNvPr id="27" name="组合 26"/>
            <p:cNvGrpSpPr/>
            <p:nvPr/>
          </p:nvGrpSpPr>
          <p:grpSpPr>
            <a:xfrm>
              <a:off x="6788752" y="1212074"/>
              <a:ext cx="965651" cy="484964"/>
              <a:chOff x="9601200" y="586155"/>
              <a:chExt cx="1188352" cy="650586"/>
            </a:xfrm>
          </p:grpSpPr>
          <p:sp>
            <p:nvSpPr>
              <p:cNvPr id="30" name="矩形: 圆角 29"/>
              <p:cNvSpPr/>
              <p:nvPr/>
            </p:nvSpPr>
            <p:spPr>
              <a:xfrm>
                <a:off x="9601200" y="586155"/>
                <a:ext cx="1188352" cy="650586"/>
              </a:xfrm>
              <a:prstGeom prst="roundRect">
                <a:avLst/>
              </a:prstGeom>
              <a:solidFill>
                <a:schemeClr val="bg1"/>
              </a:solidFill>
              <a:ln>
                <a:solidFill>
                  <a:srgbClr val="EBEBEB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>
                  <a:solidFill>
                    <a:srgbClr val="FEFEFE"/>
                  </a:solidFill>
                </a:endParaRPr>
              </a:p>
            </p:txBody>
          </p:sp>
          <p:cxnSp>
            <p:nvCxnSpPr>
              <p:cNvPr id="31" name="直接连接符 30"/>
              <p:cNvCxnSpPr/>
              <p:nvPr/>
            </p:nvCxnSpPr>
            <p:spPr>
              <a:xfrm>
                <a:off x="9694984" y="1045979"/>
                <a:ext cx="363416" cy="0"/>
              </a:xfrm>
              <a:prstGeom prst="line">
                <a:avLst/>
              </a:prstGeom>
              <a:ln>
                <a:solidFill>
                  <a:srgbClr val="FF7043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/>
              <p:cNvCxnSpPr/>
              <p:nvPr/>
            </p:nvCxnSpPr>
            <p:spPr>
              <a:xfrm>
                <a:off x="9694985" y="804054"/>
                <a:ext cx="363416" cy="0"/>
              </a:xfrm>
              <a:prstGeom prst="line">
                <a:avLst/>
              </a:prstGeom>
              <a:ln>
                <a:solidFill>
                  <a:srgbClr val="0076BB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文本框 27"/>
            <p:cNvSpPr txBox="1"/>
            <p:nvPr/>
          </p:nvSpPr>
          <p:spPr>
            <a:xfrm>
              <a:off x="7108251" y="1260835"/>
              <a:ext cx="90519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测试精度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110330" y="1434733"/>
              <a:ext cx="797029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900" dirty="0">
                  <a:solidFill>
                    <a:srgbClr val="AFAFAF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训练精度</a:t>
              </a:r>
              <a:endParaRPr lang="zh-CN" altLang="en-US" sz="900" dirty="0">
                <a:solidFill>
                  <a:srgbClr val="AFAFAF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33" name="矩形 32"/>
          <p:cNvSpPr/>
          <p:nvPr/>
        </p:nvSpPr>
        <p:spPr>
          <a:xfrm>
            <a:off x="8006013" y="4516474"/>
            <a:ext cx="529390" cy="2990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808602" y="4074123"/>
            <a:ext cx="830510" cy="44235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633728" y="1536192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五边形 7"/>
          <p:cNvSpPr/>
          <p:nvPr/>
        </p:nvSpPr>
        <p:spPr>
          <a:xfrm>
            <a:off x="2036064" y="1194816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066544" y="1398508"/>
            <a:ext cx="6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网络</a:t>
            </a:r>
            <a:endParaRPr lang="zh-CN" altLang="en-US" dirty="0"/>
          </a:p>
        </p:txBody>
      </p:sp>
      <p:cxnSp>
        <p:nvCxnSpPr>
          <p:cNvPr id="11" name="直接箭头连接符 10"/>
          <p:cNvCxnSpPr>
            <a:stCxn id="8" idx="5"/>
          </p:cNvCxnSpPr>
          <p:nvPr/>
        </p:nvCxnSpPr>
        <p:spPr>
          <a:xfrm flipV="1">
            <a:off x="2743199" y="1149907"/>
            <a:ext cx="342278" cy="28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00528" y="1640668"/>
            <a:ext cx="452100" cy="24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4236720" y="113385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五边形 25"/>
          <p:cNvSpPr/>
          <p:nvPr/>
        </p:nvSpPr>
        <p:spPr>
          <a:xfrm>
            <a:off x="4700016" y="755904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35173" y="910828"/>
            <a:ext cx="6719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NMS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407152" y="1109472"/>
            <a:ext cx="542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961888" y="87257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2848" y="93353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083808" y="99449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7741406" y="67845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802366" y="73941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63326" y="80037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863326" y="935224"/>
            <a:ext cx="10647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偶匹配</a:t>
            </a:r>
            <a:endParaRPr lang="en-US" altLang="zh-CN" dirty="0"/>
          </a:p>
        </p:txBody>
      </p:sp>
      <p:sp>
        <p:nvSpPr>
          <p:cNvPr id="42" name="矩形 41"/>
          <p:cNvSpPr/>
          <p:nvPr/>
        </p:nvSpPr>
        <p:spPr>
          <a:xfrm>
            <a:off x="5949696" y="63398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010656" y="69494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071616" y="75590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207569" y="812411"/>
            <a:ext cx="877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关键点</a:t>
            </a:r>
            <a:endParaRPr lang="en-US" altLang="zh-CN" dirty="0"/>
          </a:p>
          <a:p>
            <a:r>
              <a:rPr lang="zh-CN" altLang="en-US" dirty="0"/>
              <a:t>候选者</a:t>
            </a:r>
            <a:endParaRPr lang="en-US" altLang="zh-CN" dirty="0"/>
          </a:p>
        </p:txBody>
      </p:sp>
      <p:cxnSp>
        <p:nvCxnSpPr>
          <p:cNvPr id="12" name="曲线连接符 11"/>
          <p:cNvCxnSpPr/>
          <p:nvPr/>
        </p:nvCxnSpPr>
        <p:spPr>
          <a:xfrm flipV="1">
            <a:off x="7298423" y="945167"/>
            <a:ext cx="481070" cy="2047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>
            <a:off x="7260336" y="933532"/>
            <a:ext cx="481070" cy="2612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371699" y="1299292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432659" y="1360252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493619" y="1421212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9386792" y="1592638"/>
            <a:ext cx="12955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   管道整合</a:t>
            </a:r>
            <a:endParaRPr lang="en-US" altLang="zh-CN" dirty="0"/>
          </a:p>
        </p:txBody>
      </p:sp>
      <p:sp>
        <p:nvSpPr>
          <p:cNvPr id="59" name="正五边形 58"/>
          <p:cNvSpPr/>
          <p:nvPr/>
        </p:nvSpPr>
        <p:spPr>
          <a:xfrm>
            <a:off x="8281770" y="2697071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8312250" y="2764816"/>
            <a:ext cx="6461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分配算法</a:t>
            </a:r>
            <a:endParaRPr lang="zh-CN" altLang="en-US" dirty="0"/>
          </a:p>
        </p:txBody>
      </p:sp>
      <p:sp>
        <p:nvSpPr>
          <p:cNvPr id="61" name="正五边形 60"/>
          <p:cNvSpPr/>
          <p:nvPr/>
        </p:nvSpPr>
        <p:spPr>
          <a:xfrm>
            <a:off x="5746735" y="2752173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5802500" y="2932622"/>
            <a:ext cx="6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融合</a:t>
            </a:r>
            <a:endParaRPr lang="zh-CN" altLang="en-US" dirty="0"/>
          </a:p>
        </p:txBody>
      </p:sp>
      <p:sp>
        <p:nvSpPr>
          <p:cNvPr id="63" name="圆角矩形 62"/>
          <p:cNvSpPr/>
          <p:nvPr/>
        </p:nvSpPr>
        <p:spPr>
          <a:xfrm>
            <a:off x="6785887" y="2871273"/>
            <a:ext cx="1150945" cy="4394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7048024" y="2903315"/>
            <a:ext cx="6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连接</a:t>
            </a:r>
            <a:endParaRPr lang="zh-CN" altLang="en-US" dirty="0"/>
          </a:p>
        </p:txBody>
      </p:sp>
      <p:pic>
        <p:nvPicPr>
          <p:cNvPr id="65" name="图片 6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2965" y="2807907"/>
            <a:ext cx="989161" cy="737680"/>
          </a:xfrm>
          <a:prstGeom prst="rect">
            <a:avLst/>
          </a:prstGeom>
        </p:spPr>
      </p:pic>
      <p:cxnSp>
        <p:nvCxnSpPr>
          <p:cNvPr id="67" name="肘形连接符 66"/>
          <p:cNvCxnSpPr>
            <a:stCxn id="40" idx="3"/>
            <a:endCxn id="50" idx="0"/>
          </p:cNvCxnSpPr>
          <p:nvPr/>
        </p:nvCxnSpPr>
        <p:spPr>
          <a:xfrm>
            <a:off x="9052046" y="1160038"/>
            <a:ext cx="914013" cy="13925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4534910" y="1901691"/>
            <a:ext cx="4836789" cy="3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stCxn id="52" idx="2"/>
          </p:cNvCxnSpPr>
          <p:nvPr/>
        </p:nvCxnSpPr>
        <p:spPr>
          <a:xfrm>
            <a:off x="10087979" y="2140540"/>
            <a:ext cx="0" cy="33394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>
            <a:stCxn id="60" idx="1"/>
            <a:endCxn id="63" idx="3"/>
          </p:cNvCxnSpPr>
          <p:nvPr/>
        </p:nvCxnSpPr>
        <p:spPr>
          <a:xfrm flipH="1">
            <a:off x="7936832" y="3087982"/>
            <a:ext cx="375418" cy="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H="1">
            <a:off x="6454558" y="3084949"/>
            <a:ext cx="375418" cy="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>
            <a:off x="5344615" y="3081917"/>
            <a:ext cx="375418" cy="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图片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74" y="1072896"/>
            <a:ext cx="1097280" cy="82296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93619" y="2499260"/>
            <a:ext cx="1363001" cy="1165314"/>
          </a:xfrm>
          <a:prstGeom prst="rect">
            <a:avLst/>
          </a:prstGeom>
        </p:spPr>
      </p:pic>
      <p:cxnSp>
        <p:nvCxnSpPr>
          <p:cNvPr id="4" name="直接箭头连接符 3"/>
          <p:cNvCxnSpPr>
            <a:stCxn id="83" idx="1"/>
            <a:endCxn id="60" idx="3"/>
          </p:cNvCxnSpPr>
          <p:nvPr/>
        </p:nvCxnSpPr>
        <p:spPr>
          <a:xfrm flipH="1">
            <a:off x="8958426" y="3081917"/>
            <a:ext cx="535193" cy="60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5936" y="2634438"/>
            <a:ext cx="1276190" cy="1009524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095" y="1000601"/>
            <a:ext cx="1276190" cy="100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89588" y="812412"/>
            <a:ext cx="636433" cy="49721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759202" y="812411"/>
            <a:ext cx="600683" cy="46604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32233" y="1629797"/>
            <a:ext cx="1253938" cy="519925"/>
          </a:xfrm>
          <a:prstGeom prst="rect">
            <a:avLst/>
          </a:prstGeom>
        </p:spPr>
      </p:pic>
      <p:sp>
        <p:nvSpPr>
          <p:cNvPr id="36" name="文本框 35"/>
          <p:cNvSpPr txBox="1"/>
          <p:nvPr/>
        </p:nvSpPr>
        <p:spPr>
          <a:xfrm>
            <a:off x="2389632" y="3176747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关键点置信图</a:t>
            </a:r>
            <a:endParaRPr lang="zh-CN" altLang="en-US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直接箭头连接符 5"/>
          <p:cNvCxnSpPr/>
          <p:nvPr/>
        </p:nvCxnSpPr>
        <p:spPr>
          <a:xfrm>
            <a:off x="1633728" y="1536192"/>
            <a:ext cx="31699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正五边形 7"/>
          <p:cNvSpPr/>
          <p:nvPr/>
        </p:nvSpPr>
        <p:spPr>
          <a:xfrm>
            <a:off x="2036064" y="1194816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2114116" y="1335036"/>
            <a:ext cx="646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Net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接箭头连接符 10"/>
          <p:cNvCxnSpPr>
            <a:stCxn id="8" idx="5"/>
          </p:cNvCxnSpPr>
          <p:nvPr/>
        </p:nvCxnSpPr>
        <p:spPr>
          <a:xfrm flipV="1">
            <a:off x="2743199" y="1149907"/>
            <a:ext cx="342278" cy="2870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2700528" y="1640668"/>
            <a:ext cx="452100" cy="2490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3213589" y="668786"/>
            <a:ext cx="1048416" cy="57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/>
          <p:cNvSpPr/>
          <p:nvPr/>
        </p:nvSpPr>
        <p:spPr>
          <a:xfrm>
            <a:off x="3274549" y="729746"/>
            <a:ext cx="1048416" cy="579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3335508" y="790707"/>
            <a:ext cx="1048357" cy="599182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3213588" y="169419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 19"/>
          <p:cNvSpPr/>
          <p:nvPr/>
        </p:nvSpPr>
        <p:spPr>
          <a:xfrm>
            <a:off x="3274548" y="175515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3335508" y="181611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236720" y="1133856"/>
            <a:ext cx="46329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正五边形 25"/>
          <p:cNvSpPr/>
          <p:nvPr/>
        </p:nvSpPr>
        <p:spPr>
          <a:xfrm>
            <a:off x="4700016" y="755904"/>
            <a:ext cx="707136" cy="63398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4735173" y="910828"/>
            <a:ext cx="684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NMS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8" name="直接箭头连接符 27"/>
          <p:cNvCxnSpPr/>
          <p:nvPr/>
        </p:nvCxnSpPr>
        <p:spPr>
          <a:xfrm>
            <a:off x="5407152" y="1109472"/>
            <a:ext cx="54254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矩形 28"/>
          <p:cNvSpPr/>
          <p:nvPr/>
        </p:nvSpPr>
        <p:spPr>
          <a:xfrm>
            <a:off x="5961888" y="87257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矩形 29"/>
          <p:cNvSpPr/>
          <p:nvPr/>
        </p:nvSpPr>
        <p:spPr>
          <a:xfrm>
            <a:off x="6022848" y="93353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083808" y="994492"/>
            <a:ext cx="646176" cy="36576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304874" y="790706"/>
            <a:ext cx="1048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热图</a:t>
            </a:r>
            <a:endParaRPr lang="zh-CN" altLang="en-US" dirty="0"/>
          </a:p>
        </p:txBody>
      </p:sp>
      <p:sp>
        <p:nvSpPr>
          <p:cNvPr id="27" name="矩形 26"/>
          <p:cNvSpPr/>
          <p:nvPr/>
        </p:nvSpPr>
        <p:spPr>
          <a:xfrm>
            <a:off x="3201397" y="595728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3262357" y="656688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3323317" y="717648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192646" y="878848"/>
            <a:ext cx="1249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Heatmap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3361159" y="1986598"/>
            <a:ext cx="8880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PAFS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7741406" y="67845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/>
        </p:nvSpPr>
        <p:spPr>
          <a:xfrm>
            <a:off x="7802366" y="73941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矩形 39"/>
          <p:cNvSpPr/>
          <p:nvPr/>
        </p:nvSpPr>
        <p:spPr>
          <a:xfrm>
            <a:off x="7863326" y="80037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7922120" y="800374"/>
            <a:ext cx="10086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Bipartite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5949696" y="63398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矩形 42"/>
          <p:cNvSpPr/>
          <p:nvPr/>
        </p:nvSpPr>
        <p:spPr>
          <a:xfrm>
            <a:off x="6010656" y="69494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矩形 43"/>
          <p:cNvSpPr/>
          <p:nvPr/>
        </p:nvSpPr>
        <p:spPr>
          <a:xfrm>
            <a:off x="6071616" y="755904"/>
            <a:ext cx="1188720" cy="7193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6035833" y="822341"/>
            <a:ext cx="12731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Part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/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Candidates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2" name="曲线连接符 11"/>
          <p:cNvCxnSpPr/>
          <p:nvPr/>
        </p:nvCxnSpPr>
        <p:spPr>
          <a:xfrm flipV="1">
            <a:off x="7298423" y="945167"/>
            <a:ext cx="481070" cy="20474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曲线连接符 14"/>
          <p:cNvCxnSpPr/>
          <p:nvPr/>
        </p:nvCxnSpPr>
        <p:spPr>
          <a:xfrm>
            <a:off x="7260336" y="933532"/>
            <a:ext cx="481070" cy="261284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矩形 49"/>
          <p:cNvSpPr/>
          <p:nvPr/>
        </p:nvSpPr>
        <p:spPr>
          <a:xfrm>
            <a:off x="9376789" y="2547412"/>
            <a:ext cx="1188720" cy="77138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/>
        </p:nvSpPr>
        <p:spPr>
          <a:xfrm>
            <a:off x="9437749" y="2608371"/>
            <a:ext cx="1188720" cy="811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矩形 51"/>
          <p:cNvSpPr/>
          <p:nvPr/>
        </p:nvSpPr>
        <p:spPr>
          <a:xfrm>
            <a:off x="9498709" y="2669332"/>
            <a:ext cx="1188720" cy="81155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9" name="正五边形 58"/>
          <p:cNvSpPr/>
          <p:nvPr/>
        </p:nvSpPr>
        <p:spPr>
          <a:xfrm>
            <a:off x="9407239" y="1566909"/>
            <a:ext cx="1077931" cy="818414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0" name="文本框 59"/>
          <p:cNvSpPr txBox="1"/>
          <p:nvPr/>
        </p:nvSpPr>
        <p:spPr>
          <a:xfrm>
            <a:off x="9558461" y="2608371"/>
            <a:ext cx="123453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Weighted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Bipartite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Graphs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1" name="正五边形 60"/>
          <p:cNvSpPr/>
          <p:nvPr/>
        </p:nvSpPr>
        <p:spPr>
          <a:xfrm>
            <a:off x="4337388" y="2571742"/>
            <a:ext cx="1014540" cy="768985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63" name="圆角矩形 62"/>
          <p:cNvSpPr/>
          <p:nvPr/>
        </p:nvSpPr>
        <p:spPr>
          <a:xfrm>
            <a:off x="5851934" y="2762368"/>
            <a:ext cx="1229617" cy="43948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4" name="文本框 63"/>
          <p:cNvSpPr txBox="1"/>
          <p:nvPr/>
        </p:nvSpPr>
        <p:spPr>
          <a:xfrm>
            <a:off x="4344103" y="2777235"/>
            <a:ext cx="1217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Merging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67" name="肘形连接符 66"/>
          <p:cNvCxnSpPr>
            <a:stCxn id="40" idx="3"/>
            <a:endCxn id="59" idx="0"/>
          </p:cNvCxnSpPr>
          <p:nvPr/>
        </p:nvCxnSpPr>
        <p:spPr>
          <a:xfrm>
            <a:off x="9052046" y="1160038"/>
            <a:ext cx="894159" cy="406871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 flipV="1">
            <a:off x="4534910" y="1901691"/>
            <a:ext cx="4836789" cy="378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箭头连接符 75"/>
          <p:cNvCxnSpPr>
            <a:endCxn id="50" idx="0"/>
          </p:cNvCxnSpPr>
          <p:nvPr/>
        </p:nvCxnSpPr>
        <p:spPr>
          <a:xfrm flipH="1">
            <a:off x="9971149" y="2380441"/>
            <a:ext cx="1114" cy="166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H="1">
            <a:off x="7188750" y="2932458"/>
            <a:ext cx="34835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直接箭头连接符 79"/>
          <p:cNvCxnSpPr/>
          <p:nvPr/>
        </p:nvCxnSpPr>
        <p:spPr>
          <a:xfrm flipH="1">
            <a:off x="5416229" y="2937480"/>
            <a:ext cx="353246" cy="1066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直接箭头连接符 80"/>
          <p:cNvCxnSpPr/>
          <p:nvPr/>
        </p:nvCxnSpPr>
        <p:spPr>
          <a:xfrm flipH="1">
            <a:off x="3941432" y="2941298"/>
            <a:ext cx="375418" cy="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图片 8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26" y="983812"/>
            <a:ext cx="1097280" cy="822960"/>
          </a:xfrm>
          <a:prstGeom prst="rect">
            <a:avLst/>
          </a:prstGeom>
        </p:spPr>
      </p:pic>
      <p:pic>
        <p:nvPicPr>
          <p:cNvPr id="83" name="图片 8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3573" y="4468434"/>
            <a:ext cx="862670" cy="73755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458" y="2184137"/>
            <a:ext cx="1074073" cy="80916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36055" y="2588721"/>
            <a:ext cx="952372" cy="713533"/>
          </a:xfrm>
          <a:prstGeom prst="rect">
            <a:avLst/>
          </a:prstGeom>
        </p:spPr>
      </p:pic>
      <p:pic>
        <p:nvPicPr>
          <p:cNvPr id="57" name="图片 5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912" y="4735039"/>
            <a:ext cx="2477640" cy="1856290"/>
          </a:xfrm>
          <a:prstGeom prst="rect">
            <a:avLst/>
          </a:prstGeom>
        </p:spPr>
      </p:pic>
      <p:sp>
        <p:nvSpPr>
          <p:cNvPr id="53" name="文本框 52"/>
          <p:cNvSpPr txBox="1"/>
          <p:nvPr/>
        </p:nvSpPr>
        <p:spPr>
          <a:xfrm>
            <a:off x="9471386" y="1704368"/>
            <a:ext cx="9396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Line</a:t>
            </a:r>
            <a:r>
              <a:rPr lang="en-US" altLang="zh-CN" dirty="0"/>
              <a:t> </a:t>
            </a:r>
            <a:endParaRPr lang="en-US" altLang="zh-CN" dirty="0"/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Integral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3" name="正五边形 60"/>
          <p:cNvSpPr/>
          <p:nvPr/>
        </p:nvSpPr>
        <p:spPr>
          <a:xfrm>
            <a:off x="7558983" y="2535442"/>
            <a:ext cx="1406789" cy="837858"/>
          </a:xfrm>
          <a:prstGeom prst="pentag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4" name="文本框 73"/>
          <p:cNvSpPr txBox="1"/>
          <p:nvPr/>
        </p:nvSpPr>
        <p:spPr>
          <a:xfrm>
            <a:off x="7639384" y="2705710"/>
            <a:ext cx="1795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Assignment</a:t>
            </a:r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75" name="直接箭头连接符 74"/>
          <p:cNvCxnSpPr/>
          <p:nvPr/>
        </p:nvCxnSpPr>
        <p:spPr>
          <a:xfrm flipH="1">
            <a:off x="9011253" y="2932458"/>
            <a:ext cx="375418" cy="30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文本框 61"/>
          <p:cNvSpPr txBox="1"/>
          <p:nvPr/>
        </p:nvSpPr>
        <p:spPr>
          <a:xfrm>
            <a:off x="5812888" y="2781252"/>
            <a:ext cx="1384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connections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1">
            <a:lumMod val="20000"/>
            <a:lumOff val="80000"/>
          </a:schemeClr>
        </a:solidFill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3174</Words>
  <Application>WPS 演示</Application>
  <PresentationFormat>宽屏</PresentationFormat>
  <Paragraphs>1007</Paragraphs>
  <Slides>78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6" baseType="lpstr">
      <vt:lpstr>Arial</vt:lpstr>
      <vt:lpstr>宋体</vt:lpstr>
      <vt:lpstr>Wingdings</vt:lpstr>
      <vt:lpstr>Times New Roman</vt:lpstr>
      <vt:lpstr>等线</vt:lpstr>
      <vt:lpstr>微软雅黑</vt:lpstr>
      <vt:lpstr>Arial Unicode MS</vt:lpstr>
      <vt:lpstr>等线 Light</vt:lpstr>
      <vt:lpstr>Symbol</vt:lpstr>
      <vt:lpstr>Tahoma</vt:lpstr>
      <vt:lpstr>华文彩云</vt:lpstr>
      <vt:lpstr>黑体</vt:lpstr>
      <vt:lpstr>Adobe 宋体 Std L</vt:lpstr>
      <vt:lpstr>Adobe 仿宋 Std R</vt:lpstr>
      <vt:lpstr>Tiger Expert</vt:lpstr>
      <vt:lpstr>Agency FB</vt:lpstr>
      <vt:lpstr>Algerian</vt:lpstr>
      <vt:lpstr>Office 主题​​</vt:lpstr>
      <vt:lpstr>PowerPoint 演示文稿</vt:lpstr>
      <vt:lpstr>PowerPoint 演示文稿</vt:lpstr>
      <vt:lpstr>9：右膝盖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qzuser</cp:lastModifiedBy>
  <cp:revision>212</cp:revision>
  <dcterms:created xsi:type="dcterms:W3CDTF">2019-02-18T07:24:00Z</dcterms:created>
  <dcterms:modified xsi:type="dcterms:W3CDTF">2019-10-22T06:23:31Z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2052-11.1.0.9145</vt:lpwstr>
  </property>
</Properties>
</file>